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40"/>
  </p:notesMasterIdLst>
  <p:sldIdLst>
    <p:sldId id="256" r:id="rId2"/>
    <p:sldId id="257" r:id="rId3"/>
    <p:sldId id="258" r:id="rId4"/>
    <p:sldId id="260" r:id="rId5"/>
    <p:sldId id="259" r:id="rId6"/>
    <p:sldId id="261" r:id="rId7"/>
    <p:sldId id="262" r:id="rId8"/>
    <p:sldId id="263" r:id="rId9"/>
    <p:sldId id="264" r:id="rId10"/>
    <p:sldId id="265" r:id="rId11"/>
    <p:sldId id="267"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95" r:id="rId31"/>
    <p:sldId id="294" r:id="rId32"/>
    <p:sldId id="287" r:id="rId33"/>
    <p:sldId id="296" r:id="rId34"/>
    <p:sldId id="297" r:id="rId35"/>
    <p:sldId id="298" r:id="rId36"/>
    <p:sldId id="299" r:id="rId37"/>
    <p:sldId id="300" r:id="rId38"/>
    <p:sldId id="301"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8D5007-652F-4877-90A4-F33F601FE87C}">
          <p14:sldIdLst>
            <p14:sldId id="256"/>
            <p14:sldId id="257"/>
          </p14:sldIdLst>
        </p14:section>
        <p14:section name="Untitled Section" id="{8EAF7587-9794-4E33-B418-DD12FB0C84BB}">
          <p14:sldIdLst>
            <p14:sldId id="258"/>
            <p14:sldId id="260"/>
            <p14:sldId id="259"/>
            <p14:sldId id="261"/>
            <p14:sldId id="262"/>
            <p14:sldId id="263"/>
            <p14:sldId id="264"/>
            <p14:sldId id="265"/>
            <p14:sldId id="267"/>
            <p14:sldId id="266"/>
            <p14:sldId id="268"/>
            <p14:sldId id="269"/>
            <p14:sldId id="270"/>
            <p14:sldId id="271"/>
            <p14:sldId id="272"/>
            <p14:sldId id="273"/>
            <p14:sldId id="274"/>
            <p14:sldId id="275"/>
            <p14:sldId id="276"/>
            <p14:sldId id="277"/>
            <p14:sldId id="278"/>
            <p14:sldId id="279"/>
            <p14:sldId id="280"/>
            <p14:sldId id="281"/>
            <p14:sldId id="282"/>
            <p14:sldId id="283"/>
            <p14:sldId id="285"/>
            <p14:sldId id="295"/>
            <p14:sldId id="294"/>
            <p14:sldId id="287"/>
            <p14:sldId id="296"/>
            <p14:sldId id="297"/>
            <p14:sldId id="298"/>
            <p14:sldId id="299"/>
            <p14:sldId id="300"/>
            <p14:sldId id="301"/>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0" clrIdx="0">
    <p:extLst>
      <p:ext uri="{19B8F6BF-5375-455C-9EA6-DF929625EA0E}">
        <p15:presenceInfo xmlns:p15="http://schemas.microsoft.com/office/powerpoint/2012/main" userId="0fb0622c93c65b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7068D8-81D8-4FFB-B971-0A2910716F4F}" v="2" dt="2024-04-01T19:03:47.0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showGuides="1">
      <p:cViewPr varScale="1">
        <p:scale>
          <a:sx n="64" d="100"/>
          <a:sy n="64" d="100"/>
        </p:scale>
        <p:origin x="408" y="72"/>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80FA17-DAFD-4552-8290-56856492F629}" type="datetimeFigureOut">
              <a:rPr lang="en-IN" smtClean="0"/>
              <a:t>02-04-2024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16AF78-F407-48B4-9CF2-3FA2393D4A22}" type="slidenum">
              <a:rPr lang="en-IN" smtClean="0"/>
              <a:t>‹#›</a:t>
            </a:fld>
            <a:endParaRPr lang="en-IN"/>
          </a:p>
        </p:txBody>
      </p:sp>
    </p:spTree>
    <p:extLst>
      <p:ext uri="{BB962C8B-B14F-4D97-AF65-F5344CB8AC3E}">
        <p14:creationId xmlns:p14="http://schemas.microsoft.com/office/powerpoint/2010/main" val="97717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A16AF78-F407-48B4-9CF2-3FA2393D4A22}" type="slidenum">
              <a:rPr lang="en-IN" smtClean="0"/>
              <a:t>6</a:t>
            </a:fld>
            <a:endParaRPr lang="en-IN"/>
          </a:p>
        </p:txBody>
      </p:sp>
    </p:spTree>
    <p:extLst>
      <p:ext uri="{BB962C8B-B14F-4D97-AF65-F5344CB8AC3E}">
        <p14:creationId xmlns:p14="http://schemas.microsoft.com/office/powerpoint/2010/main" val="892220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A16AF78-F407-48B4-9CF2-3FA2393D4A22}" type="slidenum">
              <a:rPr lang="en-IN" smtClean="0"/>
              <a:t>7</a:t>
            </a:fld>
            <a:endParaRPr lang="en-IN"/>
          </a:p>
        </p:txBody>
      </p:sp>
    </p:spTree>
    <p:extLst>
      <p:ext uri="{BB962C8B-B14F-4D97-AF65-F5344CB8AC3E}">
        <p14:creationId xmlns:p14="http://schemas.microsoft.com/office/powerpoint/2010/main" val="1680884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A16AF78-F407-48B4-9CF2-3FA2393D4A22}" type="slidenum">
              <a:rPr lang="en-IN" smtClean="0"/>
              <a:t>22</a:t>
            </a:fld>
            <a:endParaRPr lang="en-IN"/>
          </a:p>
        </p:txBody>
      </p:sp>
    </p:spTree>
    <p:extLst>
      <p:ext uri="{BB962C8B-B14F-4D97-AF65-F5344CB8AC3E}">
        <p14:creationId xmlns:p14="http://schemas.microsoft.com/office/powerpoint/2010/main" val="28659188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B7E045A4-DCF6-4993-8961-EB35F7100449}" type="datetimeFigureOut">
              <a:rPr lang="en-IN" smtClean="0"/>
              <a:t>02-04-2024</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ECB8AE0A-39D6-4A05-AB01-26B86C56D12D}" type="slidenum">
              <a:rPr lang="en-IN" smtClean="0"/>
              <a:t>‹#›</a:t>
            </a:fld>
            <a:endParaRPr lang="en-IN"/>
          </a:p>
        </p:txBody>
      </p:sp>
    </p:spTree>
    <p:extLst>
      <p:ext uri="{BB962C8B-B14F-4D97-AF65-F5344CB8AC3E}">
        <p14:creationId xmlns:p14="http://schemas.microsoft.com/office/powerpoint/2010/main" val="2063488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E045A4-DCF6-4993-8961-EB35F7100449}" type="datetimeFigureOut">
              <a:rPr lang="en-IN" smtClean="0"/>
              <a:t>02-04-2024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CB8AE0A-39D6-4A05-AB01-26B86C56D12D}" type="slidenum">
              <a:rPr lang="en-IN" smtClean="0"/>
              <a:t>‹#›</a:t>
            </a:fld>
            <a:endParaRPr lang="en-IN"/>
          </a:p>
        </p:txBody>
      </p:sp>
    </p:spTree>
    <p:extLst>
      <p:ext uri="{BB962C8B-B14F-4D97-AF65-F5344CB8AC3E}">
        <p14:creationId xmlns:p14="http://schemas.microsoft.com/office/powerpoint/2010/main" val="1606560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7E045A4-DCF6-4993-8961-EB35F7100449}" type="datetimeFigureOut">
              <a:rPr lang="en-IN" smtClean="0"/>
              <a:t>02-04-2024</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CB8AE0A-39D6-4A05-AB01-26B86C56D12D}" type="slidenum">
              <a:rPr lang="en-IN" smtClean="0"/>
              <a:t>‹#›</a:t>
            </a:fld>
            <a:endParaRPr lang="en-IN"/>
          </a:p>
        </p:txBody>
      </p:sp>
    </p:spTree>
    <p:extLst>
      <p:ext uri="{BB962C8B-B14F-4D97-AF65-F5344CB8AC3E}">
        <p14:creationId xmlns:p14="http://schemas.microsoft.com/office/powerpoint/2010/main" val="3741257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7E045A4-DCF6-4993-8961-EB35F7100449}" type="datetimeFigureOut">
              <a:rPr lang="en-IN" smtClean="0"/>
              <a:t>02-04-2024</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CB8AE0A-39D6-4A05-AB01-26B86C56D12D}" type="slidenum">
              <a:rPr lang="en-IN" smtClean="0"/>
              <a:t>‹#›</a:t>
            </a:fld>
            <a:endParaRPr lang="en-IN"/>
          </a:p>
        </p:txBody>
      </p:sp>
    </p:spTree>
    <p:extLst>
      <p:ext uri="{BB962C8B-B14F-4D97-AF65-F5344CB8AC3E}">
        <p14:creationId xmlns:p14="http://schemas.microsoft.com/office/powerpoint/2010/main" val="188634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E045A4-DCF6-4993-8961-EB35F7100449}" type="datetimeFigureOut">
              <a:rPr lang="en-IN" smtClean="0"/>
              <a:t>02-04-2024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CB8AE0A-39D6-4A05-AB01-26B86C56D12D}" type="slidenum">
              <a:rPr lang="en-IN" smtClean="0"/>
              <a:t>‹#›</a:t>
            </a:fld>
            <a:endParaRPr lang="en-IN"/>
          </a:p>
        </p:txBody>
      </p:sp>
    </p:spTree>
    <p:extLst>
      <p:ext uri="{BB962C8B-B14F-4D97-AF65-F5344CB8AC3E}">
        <p14:creationId xmlns:p14="http://schemas.microsoft.com/office/powerpoint/2010/main" val="2933991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7E045A4-DCF6-4993-8961-EB35F7100449}" type="datetimeFigureOut">
              <a:rPr lang="en-IN" smtClean="0"/>
              <a:t>02-04-2024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CB8AE0A-39D6-4A05-AB01-26B86C56D12D}" type="slidenum">
              <a:rPr lang="en-IN" smtClean="0"/>
              <a:t>‹#›</a:t>
            </a:fld>
            <a:endParaRPr lang="en-IN"/>
          </a:p>
        </p:txBody>
      </p:sp>
    </p:spTree>
    <p:extLst>
      <p:ext uri="{BB962C8B-B14F-4D97-AF65-F5344CB8AC3E}">
        <p14:creationId xmlns:p14="http://schemas.microsoft.com/office/powerpoint/2010/main" val="38751176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7E045A4-DCF6-4993-8961-EB35F7100449}" type="datetimeFigureOut">
              <a:rPr lang="en-IN" smtClean="0"/>
              <a:t>02-04-2024</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ECB8AE0A-39D6-4A05-AB01-26B86C56D12D}" type="slidenum">
              <a:rPr lang="en-IN" smtClean="0"/>
              <a:t>‹#›</a:t>
            </a:fld>
            <a:endParaRPr lang="en-IN"/>
          </a:p>
        </p:txBody>
      </p:sp>
    </p:spTree>
    <p:extLst>
      <p:ext uri="{BB962C8B-B14F-4D97-AF65-F5344CB8AC3E}">
        <p14:creationId xmlns:p14="http://schemas.microsoft.com/office/powerpoint/2010/main" val="2585283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B7E045A4-DCF6-4993-8961-EB35F7100449}" type="datetimeFigureOut">
              <a:rPr lang="en-IN" smtClean="0"/>
              <a:t>02-04-2024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B8AE0A-39D6-4A05-AB01-26B86C56D12D}" type="slidenum">
              <a:rPr lang="en-IN" smtClean="0"/>
              <a:t>‹#›</a:t>
            </a:fld>
            <a:endParaRPr lang="en-IN"/>
          </a:p>
        </p:txBody>
      </p:sp>
    </p:spTree>
    <p:extLst>
      <p:ext uri="{BB962C8B-B14F-4D97-AF65-F5344CB8AC3E}">
        <p14:creationId xmlns:p14="http://schemas.microsoft.com/office/powerpoint/2010/main" val="4182025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B7E045A4-DCF6-4993-8961-EB35F7100449}" type="datetimeFigureOut">
              <a:rPr lang="en-IN" smtClean="0"/>
              <a:t>02-04-2024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CB8AE0A-39D6-4A05-AB01-26B86C56D12D}" type="slidenum">
              <a:rPr lang="en-IN" smtClean="0"/>
              <a:t>‹#›</a:t>
            </a:fld>
            <a:endParaRPr lang="en-IN"/>
          </a:p>
        </p:txBody>
      </p:sp>
    </p:spTree>
    <p:extLst>
      <p:ext uri="{BB962C8B-B14F-4D97-AF65-F5344CB8AC3E}">
        <p14:creationId xmlns:p14="http://schemas.microsoft.com/office/powerpoint/2010/main" val="182885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E045A4-DCF6-4993-8961-EB35F7100449}" type="datetimeFigureOut">
              <a:rPr lang="en-IN" smtClean="0"/>
              <a:t>02-04-2024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B8AE0A-39D6-4A05-AB01-26B86C56D12D}" type="slidenum">
              <a:rPr lang="en-IN" smtClean="0"/>
              <a:t>‹#›</a:t>
            </a:fld>
            <a:endParaRPr lang="en-IN"/>
          </a:p>
        </p:txBody>
      </p:sp>
    </p:spTree>
    <p:extLst>
      <p:ext uri="{BB962C8B-B14F-4D97-AF65-F5344CB8AC3E}">
        <p14:creationId xmlns:p14="http://schemas.microsoft.com/office/powerpoint/2010/main" val="934602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E045A4-DCF6-4993-8961-EB35F7100449}" type="datetimeFigureOut">
              <a:rPr lang="en-IN" smtClean="0"/>
              <a:t>02-04-2024</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CB8AE0A-39D6-4A05-AB01-26B86C56D12D}" type="slidenum">
              <a:rPr lang="en-IN" smtClean="0"/>
              <a:t>‹#›</a:t>
            </a:fld>
            <a:endParaRPr lang="en-IN"/>
          </a:p>
        </p:txBody>
      </p:sp>
    </p:spTree>
    <p:extLst>
      <p:ext uri="{BB962C8B-B14F-4D97-AF65-F5344CB8AC3E}">
        <p14:creationId xmlns:p14="http://schemas.microsoft.com/office/powerpoint/2010/main" val="3675987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E045A4-DCF6-4993-8961-EB35F7100449}" type="datetimeFigureOut">
              <a:rPr lang="en-IN" smtClean="0"/>
              <a:t>02-04-2024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B8AE0A-39D6-4A05-AB01-26B86C56D12D}" type="slidenum">
              <a:rPr lang="en-IN" smtClean="0"/>
              <a:t>‹#›</a:t>
            </a:fld>
            <a:endParaRPr lang="en-IN"/>
          </a:p>
        </p:txBody>
      </p:sp>
    </p:spTree>
    <p:extLst>
      <p:ext uri="{BB962C8B-B14F-4D97-AF65-F5344CB8AC3E}">
        <p14:creationId xmlns:p14="http://schemas.microsoft.com/office/powerpoint/2010/main" val="1464622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E045A4-DCF6-4993-8961-EB35F7100449}" type="datetimeFigureOut">
              <a:rPr lang="en-IN" smtClean="0"/>
              <a:t>02-04-2024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CB8AE0A-39D6-4A05-AB01-26B86C56D12D}" type="slidenum">
              <a:rPr lang="en-IN" smtClean="0"/>
              <a:t>‹#›</a:t>
            </a:fld>
            <a:endParaRPr lang="en-IN"/>
          </a:p>
        </p:txBody>
      </p:sp>
    </p:spTree>
    <p:extLst>
      <p:ext uri="{BB962C8B-B14F-4D97-AF65-F5344CB8AC3E}">
        <p14:creationId xmlns:p14="http://schemas.microsoft.com/office/powerpoint/2010/main" val="665303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E045A4-DCF6-4993-8961-EB35F7100449}" type="datetimeFigureOut">
              <a:rPr lang="en-IN" smtClean="0"/>
              <a:t>02-04-2024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B8AE0A-39D6-4A05-AB01-26B86C56D12D}" type="slidenum">
              <a:rPr lang="en-IN" smtClean="0"/>
              <a:t>‹#›</a:t>
            </a:fld>
            <a:endParaRPr lang="en-IN"/>
          </a:p>
        </p:txBody>
      </p:sp>
    </p:spTree>
    <p:extLst>
      <p:ext uri="{BB962C8B-B14F-4D97-AF65-F5344CB8AC3E}">
        <p14:creationId xmlns:p14="http://schemas.microsoft.com/office/powerpoint/2010/main" val="1148391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E045A4-DCF6-4993-8961-EB35F7100449}" type="datetimeFigureOut">
              <a:rPr lang="en-IN" smtClean="0"/>
              <a:t>02-04-2024</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ECB8AE0A-39D6-4A05-AB01-26B86C56D12D}" type="slidenum">
              <a:rPr lang="en-IN" smtClean="0"/>
              <a:t>‹#›</a:t>
            </a:fld>
            <a:endParaRPr lang="en-IN"/>
          </a:p>
        </p:txBody>
      </p:sp>
    </p:spTree>
    <p:extLst>
      <p:ext uri="{BB962C8B-B14F-4D97-AF65-F5344CB8AC3E}">
        <p14:creationId xmlns:p14="http://schemas.microsoft.com/office/powerpoint/2010/main" val="1734573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E045A4-DCF6-4993-8961-EB35F7100449}" type="datetimeFigureOut">
              <a:rPr lang="en-IN" smtClean="0"/>
              <a:t>02-04-2024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CB8AE0A-39D6-4A05-AB01-26B86C56D12D}" type="slidenum">
              <a:rPr lang="en-IN" smtClean="0"/>
              <a:t>‹#›</a:t>
            </a:fld>
            <a:endParaRPr lang="en-IN"/>
          </a:p>
        </p:txBody>
      </p:sp>
    </p:spTree>
    <p:extLst>
      <p:ext uri="{BB962C8B-B14F-4D97-AF65-F5344CB8AC3E}">
        <p14:creationId xmlns:p14="http://schemas.microsoft.com/office/powerpoint/2010/main" val="2027364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E045A4-DCF6-4993-8961-EB35F7100449}" type="datetimeFigureOut">
              <a:rPr lang="en-IN" smtClean="0"/>
              <a:t>02-04-2024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CB8AE0A-39D6-4A05-AB01-26B86C56D12D}" type="slidenum">
              <a:rPr lang="en-IN" smtClean="0"/>
              <a:t>‹#›</a:t>
            </a:fld>
            <a:endParaRPr lang="en-IN"/>
          </a:p>
        </p:txBody>
      </p:sp>
    </p:spTree>
    <p:extLst>
      <p:ext uri="{BB962C8B-B14F-4D97-AF65-F5344CB8AC3E}">
        <p14:creationId xmlns:p14="http://schemas.microsoft.com/office/powerpoint/2010/main" val="1157060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B7E045A4-DCF6-4993-8961-EB35F7100449}" type="datetimeFigureOut">
              <a:rPr lang="en-IN" smtClean="0"/>
              <a:t>02-04-2024</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ECB8AE0A-39D6-4A05-AB01-26B86C56D12D}" type="slidenum">
              <a:rPr lang="en-IN" smtClean="0"/>
              <a:t>‹#›</a:t>
            </a:fld>
            <a:endParaRPr lang="en-IN"/>
          </a:p>
        </p:txBody>
      </p:sp>
    </p:spTree>
    <p:extLst>
      <p:ext uri="{BB962C8B-B14F-4D97-AF65-F5344CB8AC3E}">
        <p14:creationId xmlns:p14="http://schemas.microsoft.com/office/powerpoint/2010/main" val="52658436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Music Recommendation System</a:t>
            </a:r>
            <a:endParaRPr lang="en-IN" dirty="0">
              <a:solidFill>
                <a:srgbClr val="FF0000"/>
              </a:solidFill>
            </a:endParaRPr>
          </a:p>
        </p:txBody>
      </p:sp>
      <p:sp>
        <p:nvSpPr>
          <p:cNvPr id="4" name="Content Placeholder 3"/>
          <p:cNvSpPr>
            <a:spLocks noGrp="1"/>
          </p:cNvSpPr>
          <p:nvPr>
            <p:ph sz="half" idx="1"/>
          </p:nvPr>
        </p:nvSpPr>
        <p:spPr/>
        <p:txBody>
          <a:bodyPr>
            <a:normAutofit lnSpcReduction="10000"/>
          </a:bodyPr>
          <a:lstStyle/>
          <a:p>
            <a:r>
              <a:rPr lang="en-US" sz="2000" dirty="0"/>
              <a:t>Team members:</a:t>
            </a:r>
          </a:p>
          <a:p>
            <a:r>
              <a:rPr lang="en-US" sz="2000" dirty="0" err="1"/>
              <a:t>Tejal</a:t>
            </a:r>
            <a:endParaRPr lang="en-US" sz="2000" dirty="0"/>
          </a:p>
          <a:p>
            <a:r>
              <a:rPr lang="en-US" sz="2000" dirty="0" err="1"/>
              <a:t>Aamir</a:t>
            </a:r>
            <a:r>
              <a:rPr lang="en-US" sz="2000" dirty="0"/>
              <a:t> Khan</a:t>
            </a:r>
          </a:p>
          <a:p>
            <a:r>
              <a:rPr lang="en-US" sz="2000" dirty="0" err="1"/>
              <a:t>Alpana</a:t>
            </a:r>
            <a:endParaRPr lang="en-US" sz="2000" dirty="0"/>
          </a:p>
          <a:p>
            <a:r>
              <a:rPr lang="en-US" sz="2000" dirty="0" err="1"/>
              <a:t>Swapnil</a:t>
            </a:r>
            <a:endParaRPr lang="en-US" sz="2000" dirty="0"/>
          </a:p>
          <a:p>
            <a:r>
              <a:rPr lang="en-US" sz="2000" dirty="0"/>
              <a:t>Prasad</a:t>
            </a:r>
          </a:p>
          <a:p>
            <a:r>
              <a:rPr lang="en-US" sz="2000" dirty="0" err="1"/>
              <a:t>Yugandhara</a:t>
            </a:r>
            <a:endParaRPr lang="en-US" sz="2000" dirty="0"/>
          </a:p>
          <a:p>
            <a:r>
              <a:rPr lang="en-US" sz="2000" dirty="0"/>
              <a:t>Shiva</a:t>
            </a:r>
            <a:endParaRPr lang="en-IN" sz="2000" dirty="0"/>
          </a:p>
        </p:txBody>
      </p:sp>
      <p:sp>
        <p:nvSpPr>
          <p:cNvPr id="5" name="Content Placeholder 4"/>
          <p:cNvSpPr>
            <a:spLocks noGrp="1"/>
          </p:cNvSpPr>
          <p:nvPr>
            <p:ph sz="half" idx="2"/>
          </p:nvPr>
        </p:nvSpPr>
        <p:spPr/>
        <p:txBody>
          <a:bodyPr>
            <a:normAutofit lnSpcReduction="10000"/>
          </a:bodyPr>
          <a:lstStyle/>
          <a:p>
            <a:r>
              <a:rPr lang="en-US" sz="2000" dirty="0"/>
              <a:t>Mentor:</a:t>
            </a:r>
          </a:p>
          <a:p>
            <a:r>
              <a:rPr lang="en-US" sz="2000" dirty="0"/>
              <a:t>Neha</a:t>
            </a:r>
            <a:endParaRPr lang="en-IN" sz="2000" dirty="0"/>
          </a:p>
        </p:txBody>
      </p:sp>
    </p:spTree>
    <p:extLst>
      <p:ext uri="{BB962C8B-B14F-4D97-AF65-F5344CB8AC3E}">
        <p14:creationId xmlns:p14="http://schemas.microsoft.com/office/powerpoint/2010/main" val="481899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6823" y="1081825"/>
            <a:ext cx="5010731" cy="1200329"/>
          </a:xfrm>
          <a:prstGeom prst="rect">
            <a:avLst/>
          </a:prstGeom>
          <a:noFill/>
        </p:spPr>
        <p:txBody>
          <a:bodyPr wrap="none" rtlCol="0">
            <a:spAutoFit/>
          </a:bodyPr>
          <a:lstStyle/>
          <a:p>
            <a:r>
              <a:rPr lang="en-US" b="1" dirty="0"/>
              <a:t>After removing all the three duplicates </a:t>
            </a:r>
            <a:r>
              <a:rPr lang="en-US" b="1" dirty="0" err="1"/>
              <a:t>datapoints</a:t>
            </a:r>
            <a:r>
              <a:rPr lang="en-US" b="1" dirty="0"/>
              <a:t>:</a:t>
            </a:r>
          </a:p>
          <a:p>
            <a:r>
              <a:rPr lang="en-US" b="1" dirty="0"/>
              <a:t>(0,13)</a:t>
            </a:r>
          </a:p>
          <a:p>
            <a:endParaRPr lang="en-US" b="1" dirty="0"/>
          </a:p>
          <a:p>
            <a:endParaRPr lang="en-IN" b="1" dirty="0"/>
          </a:p>
        </p:txBody>
      </p:sp>
      <p:sp>
        <p:nvSpPr>
          <p:cNvPr id="3" name="Rectangle 1"/>
          <p:cNvSpPr>
            <a:spLocks noChangeArrowheads="1"/>
          </p:cNvSpPr>
          <p:nvPr/>
        </p:nvSpPr>
        <p:spPr bwMode="auto">
          <a:xfrm>
            <a:off x="0" y="901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5179" t="43127" r="66250" b="10748"/>
          <a:stretch/>
        </p:blipFill>
        <p:spPr>
          <a:xfrm>
            <a:off x="6452297" y="1815921"/>
            <a:ext cx="2228012" cy="3492000"/>
          </a:xfrm>
          <a:prstGeom prst="rect">
            <a:avLst/>
          </a:prstGeom>
        </p:spPr>
      </p:pic>
      <p:sp>
        <p:nvSpPr>
          <p:cNvPr id="5" name="TextBox 4"/>
          <p:cNvSpPr txBox="1"/>
          <p:nvPr/>
        </p:nvSpPr>
        <p:spPr>
          <a:xfrm>
            <a:off x="6362163" y="1326524"/>
            <a:ext cx="4094647" cy="369332"/>
          </a:xfrm>
          <a:prstGeom prst="rect">
            <a:avLst/>
          </a:prstGeom>
          <a:noFill/>
        </p:spPr>
        <p:txBody>
          <a:bodyPr wrap="none" rtlCol="0">
            <a:spAutoFit/>
          </a:bodyPr>
          <a:lstStyle/>
          <a:p>
            <a:r>
              <a:rPr lang="en-US" b="1" dirty="0"/>
              <a:t>After removing all the duplicates values:</a:t>
            </a:r>
            <a:endParaRPr lang="en-IN" b="1" dirty="0"/>
          </a:p>
        </p:txBody>
      </p:sp>
      <p:sp>
        <p:nvSpPr>
          <p:cNvPr id="6" name="TextBox 5"/>
          <p:cNvSpPr txBox="1"/>
          <p:nvPr/>
        </p:nvSpPr>
        <p:spPr>
          <a:xfrm>
            <a:off x="759854" y="2537138"/>
            <a:ext cx="2554289" cy="923330"/>
          </a:xfrm>
          <a:prstGeom prst="rect">
            <a:avLst/>
          </a:prstGeom>
          <a:noFill/>
        </p:spPr>
        <p:txBody>
          <a:bodyPr wrap="none" rtlCol="0">
            <a:spAutoFit/>
          </a:bodyPr>
          <a:lstStyle/>
          <a:p>
            <a:endParaRPr lang="en-US" b="1" dirty="0"/>
          </a:p>
          <a:p>
            <a:r>
              <a:rPr lang="en-US" b="1" dirty="0"/>
              <a:t>Number of unique users:</a:t>
            </a:r>
          </a:p>
          <a:p>
            <a:r>
              <a:rPr lang="en-US" b="1" dirty="0"/>
              <a:t>18352</a:t>
            </a:r>
            <a:endParaRPr lang="en-IN" b="1" dirty="0"/>
          </a:p>
        </p:txBody>
      </p:sp>
      <p:sp>
        <p:nvSpPr>
          <p:cNvPr id="7" name="TextBox 6"/>
          <p:cNvSpPr txBox="1"/>
          <p:nvPr/>
        </p:nvSpPr>
        <p:spPr>
          <a:xfrm>
            <a:off x="1004552" y="4584879"/>
            <a:ext cx="1935594" cy="369332"/>
          </a:xfrm>
          <a:prstGeom prst="rect">
            <a:avLst/>
          </a:prstGeom>
          <a:noFill/>
        </p:spPr>
        <p:txBody>
          <a:bodyPr wrap="none" rtlCol="0">
            <a:spAutoFit/>
          </a:bodyPr>
          <a:lstStyle/>
          <a:p>
            <a:r>
              <a:rPr lang="en-US" b="1" dirty="0"/>
              <a:t>Shape of the data:</a:t>
            </a:r>
            <a:endParaRPr lang="en-IN" b="1" dirty="0"/>
          </a:p>
        </p:txBody>
      </p:sp>
    </p:spTree>
    <p:extLst>
      <p:ext uri="{BB962C8B-B14F-4D97-AF65-F5344CB8AC3E}">
        <p14:creationId xmlns:p14="http://schemas.microsoft.com/office/powerpoint/2010/main" val="2694565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2124" y="1159099"/>
            <a:ext cx="2490233" cy="369332"/>
          </a:xfrm>
          <a:prstGeom prst="rect">
            <a:avLst/>
          </a:prstGeom>
          <a:noFill/>
        </p:spPr>
        <p:txBody>
          <a:bodyPr wrap="none" rtlCol="0">
            <a:spAutoFit/>
          </a:bodyPr>
          <a:lstStyle/>
          <a:p>
            <a:r>
              <a:rPr lang="en-US" b="1" dirty="0"/>
              <a:t>Describing the  data set:</a:t>
            </a:r>
            <a:endParaRPr lang="en-IN"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646" t="41646" r="9728" b="19637"/>
          <a:stretch/>
        </p:blipFill>
        <p:spPr>
          <a:xfrm>
            <a:off x="115910" y="1545466"/>
            <a:ext cx="7405351" cy="2189408"/>
          </a:xfrm>
          <a:prstGeom prst="rect">
            <a:avLst/>
          </a:prstGeom>
        </p:spPr>
      </p:pic>
      <p:sp>
        <p:nvSpPr>
          <p:cNvPr id="5" name="TextBox 4"/>
          <p:cNvSpPr txBox="1"/>
          <p:nvPr/>
        </p:nvSpPr>
        <p:spPr>
          <a:xfrm>
            <a:off x="8950817" y="1313645"/>
            <a:ext cx="2225353" cy="369332"/>
          </a:xfrm>
          <a:prstGeom prst="rect">
            <a:avLst/>
          </a:prstGeom>
          <a:noFill/>
        </p:spPr>
        <p:txBody>
          <a:bodyPr wrap="none" rtlCol="0">
            <a:spAutoFit/>
          </a:bodyPr>
          <a:lstStyle/>
          <a:p>
            <a:r>
              <a:rPr lang="en-US" b="1" dirty="0"/>
              <a:t>Data set information:</a:t>
            </a:r>
            <a:endParaRPr lang="en-IN"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903" y="1768084"/>
            <a:ext cx="3458058" cy="3991532"/>
          </a:xfrm>
          <a:prstGeom prst="rect">
            <a:avLst/>
          </a:prstGeom>
        </p:spPr>
      </p:pic>
    </p:spTree>
    <p:extLst>
      <p:ext uri="{BB962C8B-B14F-4D97-AF65-F5344CB8AC3E}">
        <p14:creationId xmlns:p14="http://schemas.microsoft.com/office/powerpoint/2010/main" val="1254813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Exploratory Data Analysis(EDA):</a:t>
            </a:r>
            <a:endParaRPr lang="en-IN" sz="3200" b="1" dirty="0"/>
          </a:p>
        </p:txBody>
      </p:sp>
      <p:sp>
        <p:nvSpPr>
          <p:cNvPr id="4" name="TextBox 3"/>
          <p:cNvSpPr txBox="1"/>
          <p:nvPr/>
        </p:nvSpPr>
        <p:spPr>
          <a:xfrm>
            <a:off x="553792" y="1661375"/>
            <a:ext cx="2765309" cy="369332"/>
          </a:xfrm>
          <a:prstGeom prst="rect">
            <a:avLst/>
          </a:prstGeom>
          <a:noFill/>
        </p:spPr>
        <p:txBody>
          <a:bodyPr wrap="none" rtlCol="0">
            <a:spAutoFit/>
          </a:bodyPr>
          <a:lstStyle/>
          <a:p>
            <a:r>
              <a:rPr lang="en-US" b="1" dirty="0"/>
              <a:t>Finding out the null values.</a:t>
            </a:r>
            <a:endParaRPr lang="en-IN" b="1"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6235" t="38267" r="65327" b="13679"/>
          <a:stretch/>
        </p:blipFill>
        <p:spPr>
          <a:xfrm>
            <a:off x="488604" y="2072509"/>
            <a:ext cx="3024000" cy="4430999"/>
          </a:xfrm>
          <a:prstGeom prst="rect">
            <a:avLst/>
          </a:prstGeom>
        </p:spPr>
      </p:pic>
      <p:sp>
        <p:nvSpPr>
          <p:cNvPr id="8" name="TextBox 7"/>
          <p:cNvSpPr txBox="1"/>
          <p:nvPr/>
        </p:nvSpPr>
        <p:spPr>
          <a:xfrm>
            <a:off x="5731099" y="1777285"/>
            <a:ext cx="3097130" cy="369332"/>
          </a:xfrm>
          <a:prstGeom prst="rect">
            <a:avLst/>
          </a:prstGeom>
          <a:noFill/>
        </p:spPr>
        <p:txBody>
          <a:bodyPr wrap="none" rtlCol="0">
            <a:spAutoFit/>
          </a:bodyPr>
          <a:lstStyle/>
          <a:p>
            <a:r>
              <a:rPr lang="en-US" b="1" dirty="0"/>
              <a:t>After removing all null entries:</a:t>
            </a:r>
            <a:endParaRPr lang="en-IN" b="1"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6914" t="29349" r="77337" b="38312"/>
          <a:stretch/>
        </p:blipFill>
        <p:spPr>
          <a:xfrm>
            <a:off x="5640947" y="2215145"/>
            <a:ext cx="3096000" cy="3574244"/>
          </a:xfrm>
          <a:prstGeom prst="rect">
            <a:avLst/>
          </a:prstGeom>
        </p:spPr>
      </p:pic>
    </p:spTree>
    <p:extLst>
      <p:ext uri="{BB962C8B-B14F-4D97-AF65-F5344CB8AC3E}">
        <p14:creationId xmlns:p14="http://schemas.microsoft.com/office/powerpoint/2010/main" val="729382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Analysis using Visualization:</a:t>
            </a:r>
            <a:endParaRPr lang="en-IN"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6902" t="34586" r="13572" b="18954"/>
          <a:stretch/>
        </p:blipFill>
        <p:spPr>
          <a:xfrm>
            <a:off x="1120462" y="1854557"/>
            <a:ext cx="6993228" cy="2627291"/>
          </a:xfrm>
          <a:prstGeom prst="rect">
            <a:avLst/>
          </a:prstGeom>
        </p:spPr>
      </p:pic>
    </p:spTree>
    <p:extLst>
      <p:ext uri="{BB962C8B-B14F-4D97-AF65-F5344CB8AC3E}">
        <p14:creationId xmlns:p14="http://schemas.microsoft.com/office/powerpoint/2010/main" val="178313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5155" y="1094704"/>
            <a:ext cx="1194045" cy="369332"/>
          </a:xfrm>
          <a:prstGeom prst="rect">
            <a:avLst/>
          </a:prstGeom>
          <a:noFill/>
        </p:spPr>
        <p:txBody>
          <a:bodyPr wrap="none" rtlCol="0">
            <a:spAutoFit/>
          </a:bodyPr>
          <a:lstStyle/>
          <a:p>
            <a:r>
              <a:rPr lang="en-US" b="1" dirty="0"/>
              <a:t>Heat Map:</a:t>
            </a:r>
            <a:endParaRPr lang="en-IN"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7391" t="29531" r="19950" b="5729"/>
          <a:stretch/>
        </p:blipFill>
        <p:spPr>
          <a:xfrm>
            <a:off x="90152" y="1593761"/>
            <a:ext cx="6310647" cy="3670478"/>
          </a:xfrm>
          <a:prstGeom prst="rect">
            <a:avLst/>
          </a:prstGeom>
        </p:spPr>
      </p:pic>
      <p:sp>
        <p:nvSpPr>
          <p:cNvPr id="4" name="TextBox 3"/>
          <p:cNvSpPr txBox="1"/>
          <p:nvPr/>
        </p:nvSpPr>
        <p:spPr>
          <a:xfrm>
            <a:off x="7431110" y="1313645"/>
            <a:ext cx="2084610" cy="369332"/>
          </a:xfrm>
          <a:prstGeom prst="rect">
            <a:avLst/>
          </a:prstGeom>
          <a:noFill/>
        </p:spPr>
        <p:txBody>
          <a:bodyPr wrap="none" rtlCol="0">
            <a:spAutoFit/>
          </a:bodyPr>
          <a:lstStyle/>
          <a:p>
            <a:r>
              <a:rPr lang="en-US" b="1" dirty="0"/>
              <a:t>Genre value counts:</a:t>
            </a:r>
            <a:endParaRPr lang="en-IN" b="1"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5367" t="30263" r="38923" b="5743"/>
          <a:stretch/>
        </p:blipFill>
        <p:spPr>
          <a:xfrm>
            <a:off x="6877319" y="1764405"/>
            <a:ext cx="4597757" cy="3618964"/>
          </a:xfrm>
          <a:prstGeom prst="rect">
            <a:avLst/>
          </a:prstGeom>
        </p:spPr>
      </p:pic>
    </p:spTree>
    <p:extLst>
      <p:ext uri="{BB962C8B-B14F-4D97-AF65-F5344CB8AC3E}">
        <p14:creationId xmlns:p14="http://schemas.microsoft.com/office/powerpoint/2010/main" val="394257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FF0000"/>
                </a:solidFill>
              </a:rPr>
              <a:t>Boxplot for Visualization:</a:t>
            </a:r>
            <a:endParaRPr lang="en-IN" sz="2800" b="1" dirty="0">
              <a:solidFill>
                <a:srgbClr val="FF0000"/>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6852" t="42790" r="49564" b="11733"/>
          <a:stretch/>
        </p:blipFill>
        <p:spPr>
          <a:xfrm>
            <a:off x="0" y="1145031"/>
            <a:ext cx="3193961" cy="208637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938" t="50756" r="51730" b="5974"/>
          <a:stretch/>
        </p:blipFill>
        <p:spPr>
          <a:xfrm>
            <a:off x="2928000" y="1217751"/>
            <a:ext cx="3148594" cy="1899172"/>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8066" t="40281" r="50320" b="14627"/>
          <a:stretch/>
        </p:blipFill>
        <p:spPr>
          <a:xfrm>
            <a:off x="5969391" y="1231811"/>
            <a:ext cx="3240000" cy="1973910"/>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7938" t="33904" r="50961" b="19638"/>
          <a:stretch/>
        </p:blipFill>
        <p:spPr>
          <a:xfrm>
            <a:off x="9030269" y="1289876"/>
            <a:ext cx="2988000" cy="1898916"/>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7683" t="35042" r="52752" b="19866"/>
          <a:stretch/>
        </p:blipFill>
        <p:spPr>
          <a:xfrm>
            <a:off x="218941" y="3644720"/>
            <a:ext cx="3276000" cy="2099184"/>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l="7809" t="35043" r="52882" b="19410"/>
          <a:stretch/>
        </p:blipFill>
        <p:spPr>
          <a:xfrm>
            <a:off x="3337809" y="3668164"/>
            <a:ext cx="3068732" cy="1999112"/>
          </a:xfrm>
          <a:prstGeom prst="rect">
            <a:avLst/>
          </a:prstGeom>
        </p:spPr>
      </p:pic>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7976" t="29016" r="50953" b="27068"/>
          <a:stretch/>
        </p:blipFill>
        <p:spPr>
          <a:xfrm>
            <a:off x="6208607" y="3620964"/>
            <a:ext cx="3024000" cy="2147487"/>
          </a:xfrm>
          <a:prstGeom prst="rect">
            <a:avLst/>
          </a:prstGeom>
        </p:spPr>
      </p:pic>
      <p:pic>
        <p:nvPicPr>
          <p:cNvPr id="10" name="Picture 9"/>
          <p:cNvPicPr>
            <a:picLocks noChangeAspect="1"/>
          </p:cNvPicPr>
          <p:nvPr/>
        </p:nvPicPr>
        <p:blipFill rotWithShape="1">
          <a:blip r:embed="rId9">
            <a:extLst>
              <a:ext uri="{28A0092B-C50C-407E-A947-70E740481C1C}">
                <a14:useLocalDpi xmlns:a14="http://schemas.microsoft.com/office/drawing/2010/main" val="0"/>
              </a:ext>
            </a:extLst>
          </a:blip>
          <a:srcRect l="7832" t="28826" r="50769" b="26396"/>
          <a:stretch/>
        </p:blipFill>
        <p:spPr>
          <a:xfrm>
            <a:off x="9096000" y="3784209"/>
            <a:ext cx="3096000" cy="1882700"/>
          </a:xfrm>
          <a:prstGeom prst="rect">
            <a:avLst/>
          </a:prstGeom>
        </p:spPr>
      </p:pic>
    </p:spTree>
    <p:extLst>
      <p:ext uri="{BB962C8B-B14F-4D97-AF65-F5344CB8AC3E}">
        <p14:creationId xmlns:p14="http://schemas.microsoft.com/office/powerpoint/2010/main" val="3564383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C00000"/>
                </a:solidFill>
              </a:rPr>
              <a:t>Density Visualization:</a:t>
            </a:r>
            <a:endParaRPr lang="en-IN" sz="2800" b="1" dirty="0">
              <a:solidFill>
                <a:srgbClr val="C00000"/>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832" t="33056" r="52448" b="15202"/>
          <a:stretch/>
        </p:blipFill>
        <p:spPr>
          <a:xfrm>
            <a:off x="0" y="1181686"/>
            <a:ext cx="3995224" cy="292608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810" t="28666" r="51729" b="18955"/>
          <a:stretch/>
        </p:blipFill>
        <p:spPr>
          <a:xfrm>
            <a:off x="3906591" y="1249251"/>
            <a:ext cx="4069724" cy="2962142"/>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042" t="29804" r="51856" b="18271"/>
          <a:stretch/>
        </p:blipFill>
        <p:spPr>
          <a:xfrm>
            <a:off x="7920507" y="1171977"/>
            <a:ext cx="4134118" cy="2936384"/>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8195" t="30488" r="53521" b="17588"/>
          <a:stretch/>
        </p:blipFill>
        <p:spPr>
          <a:xfrm>
            <a:off x="180304" y="3921617"/>
            <a:ext cx="3780000" cy="2882408"/>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7554" t="30943" r="53650" b="17816"/>
          <a:stretch/>
        </p:blipFill>
        <p:spPr>
          <a:xfrm>
            <a:off x="4125235" y="4019451"/>
            <a:ext cx="3636000" cy="2699998"/>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l="8195" t="30943" r="53393" b="16449"/>
          <a:stretch/>
        </p:blipFill>
        <p:spPr>
          <a:xfrm>
            <a:off x="8164412" y="4030561"/>
            <a:ext cx="3672000" cy="2827439"/>
          </a:xfrm>
          <a:prstGeom prst="rect">
            <a:avLst/>
          </a:prstGeom>
        </p:spPr>
      </p:pic>
    </p:spTree>
    <p:extLst>
      <p:ext uri="{BB962C8B-B14F-4D97-AF65-F5344CB8AC3E}">
        <p14:creationId xmlns:p14="http://schemas.microsoft.com/office/powerpoint/2010/main" val="2913966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554" t="32082" r="51857" b="15766"/>
          <a:stretch/>
        </p:blipFill>
        <p:spPr>
          <a:xfrm>
            <a:off x="746974" y="479738"/>
            <a:ext cx="4082603" cy="294926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554" t="27755" r="51344" b="20548"/>
          <a:stretch/>
        </p:blipFill>
        <p:spPr>
          <a:xfrm>
            <a:off x="6413679" y="505496"/>
            <a:ext cx="4134118" cy="2923504"/>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786" t="27982" r="51216" b="17816"/>
          <a:stretch/>
        </p:blipFill>
        <p:spPr>
          <a:xfrm>
            <a:off x="837127" y="3683358"/>
            <a:ext cx="4224271" cy="3065172"/>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7426" t="28665" r="53393" b="17360"/>
          <a:stretch/>
        </p:blipFill>
        <p:spPr>
          <a:xfrm>
            <a:off x="6542467" y="3580327"/>
            <a:ext cx="3940935" cy="3052294"/>
          </a:xfrm>
          <a:prstGeom prst="rect">
            <a:avLst/>
          </a:prstGeom>
        </p:spPr>
      </p:pic>
    </p:spTree>
    <p:extLst>
      <p:ext uri="{BB962C8B-B14F-4D97-AF65-F5344CB8AC3E}">
        <p14:creationId xmlns:p14="http://schemas.microsoft.com/office/powerpoint/2010/main" val="1441694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FF0000"/>
                </a:solidFill>
              </a:rPr>
              <a:t>Histogram Visualization:</a:t>
            </a:r>
            <a:endParaRPr lang="en-IN" sz="2800" b="1" dirty="0">
              <a:solidFill>
                <a:srgbClr val="FF0000"/>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938" t="31854" r="51216" b="14855"/>
          <a:stretch/>
        </p:blipFill>
        <p:spPr>
          <a:xfrm>
            <a:off x="154546" y="1146219"/>
            <a:ext cx="4108361" cy="3013657"/>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682" t="28893" r="51217" b="19182"/>
          <a:stretch/>
        </p:blipFill>
        <p:spPr>
          <a:xfrm>
            <a:off x="4237149" y="1287887"/>
            <a:ext cx="4010785" cy="2848814"/>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811" t="40280" r="51344" b="8706"/>
          <a:stretch/>
        </p:blipFill>
        <p:spPr>
          <a:xfrm>
            <a:off x="8190962" y="1197737"/>
            <a:ext cx="3932659" cy="2761514"/>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7686" t="28051" r="51328" b="18402"/>
          <a:stretch/>
        </p:blipFill>
        <p:spPr>
          <a:xfrm>
            <a:off x="154746" y="4234374"/>
            <a:ext cx="3010485" cy="2363373"/>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7289" t="30519" r="51505" b="17534"/>
          <a:stretch/>
        </p:blipFill>
        <p:spPr>
          <a:xfrm>
            <a:off x="3460655" y="3919409"/>
            <a:ext cx="3967417" cy="2812020"/>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l="7692" t="29325" r="51608" b="17938"/>
          <a:stretch/>
        </p:blipFill>
        <p:spPr>
          <a:xfrm>
            <a:off x="7962314" y="3917856"/>
            <a:ext cx="3804965" cy="2772000"/>
          </a:xfrm>
          <a:prstGeom prst="rect">
            <a:avLst/>
          </a:prstGeom>
        </p:spPr>
      </p:pic>
    </p:spTree>
    <p:extLst>
      <p:ext uri="{BB962C8B-B14F-4D97-AF65-F5344CB8AC3E}">
        <p14:creationId xmlns:p14="http://schemas.microsoft.com/office/powerpoint/2010/main" val="508199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188" y="535292"/>
            <a:ext cx="8761413" cy="706964"/>
          </a:xfrm>
        </p:spPr>
        <p:txBody>
          <a:bodyPr>
            <a:normAutofit/>
          </a:bodyPr>
          <a:lstStyle/>
          <a:p>
            <a:r>
              <a:rPr lang="en-US" sz="2800" b="1" dirty="0">
                <a:solidFill>
                  <a:srgbClr val="C00000"/>
                </a:solidFill>
              </a:rPr>
              <a:t>Model Building with Recommendation Algorithms:</a:t>
            </a:r>
            <a:endParaRPr lang="en-IN" sz="2800" b="1" dirty="0">
              <a:solidFill>
                <a:srgbClr val="C00000"/>
              </a:solidFill>
            </a:endParaRPr>
          </a:p>
        </p:txBody>
      </p:sp>
      <p:sp>
        <p:nvSpPr>
          <p:cNvPr id="4" name="TextBox 3"/>
          <p:cNvSpPr txBox="1"/>
          <p:nvPr/>
        </p:nvSpPr>
        <p:spPr>
          <a:xfrm>
            <a:off x="686931" y="2247919"/>
            <a:ext cx="9575152" cy="861774"/>
          </a:xfrm>
          <a:prstGeom prst="rect">
            <a:avLst/>
          </a:prstGeom>
          <a:noFill/>
        </p:spPr>
        <p:txBody>
          <a:bodyPr wrap="square" rtlCol="0">
            <a:spAutoFit/>
          </a:bodyPr>
          <a:lstStyle/>
          <a:p>
            <a:r>
              <a:rPr lang="en-US" b="1" dirty="0"/>
              <a:t>1.Collaborative Filtering : </a:t>
            </a:r>
            <a:r>
              <a:rPr lang="en-US" sz="1600" dirty="0"/>
              <a:t>By analyzing the listening patterns and preferences of similar users , the system recommends songs and artists</a:t>
            </a:r>
          </a:p>
          <a:p>
            <a:r>
              <a:rPr lang="en-US" sz="1600" dirty="0"/>
              <a:t>That align with your taste.</a:t>
            </a:r>
            <a:endParaRPr lang="en-IN" dirty="0"/>
          </a:p>
        </p:txBody>
      </p:sp>
      <p:sp>
        <p:nvSpPr>
          <p:cNvPr id="6" name="TextBox 5"/>
          <p:cNvSpPr txBox="1"/>
          <p:nvPr/>
        </p:nvSpPr>
        <p:spPr>
          <a:xfrm>
            <a:off x="734095" y="3156434"/>
            <a:ext cx="9480823" cy="861774"/>
          </a:xfrm>
          <a:prstGeom prst="rect">
            <a:avLst/>
          </a:prstGeom>
          <a:noFill/>
        </p:spPr>
        <p:txBody>
          <a:bodyPr wrap="square" rtlCol="0">
            <a:spAutoFit/>
          </a:bodyPr>
          <a:lstStyle/>
          <a:p>
            <a:r>
              <a:rPr lang="en-US" b="1" dirty="0"/>
              <a:t>2.Content- Based Filtering : </a:t>
            </a:r>
            <a:r>
              <a:rPr lang="en-US" sz="1600" dirty="0"/>
              <a:t>Based on the attributes of songs and artists you enjoy and artists you enjoy, the system suggests similar </a:t>
            </a:r>
          </a:p>
          <a:p>
            <a:r>
              <a:rPr lang="en-US" sz="1600" dirty="0"/>
              <a:t>Tracks and musicians that match your musical preferences.</a:t>
            </a:r>
            <a:endParaRPr lang="en-IN" dirty="0"/>
          </a:p>
        </p:txBody>
      </p:sp>
      <p:sp>
        <p:nvSpPr>
          <p:cNvPr id="8" name="TextBox 7"/>
          <p:cNvSpPr txBox="1"/>
          <p:nvPr/>
        </p:nvSpPr>
        <p:spPr>
          <a:xfrm>
            <a:off x="734095" y="4376017"/>
            <a:ext cx="8864958" cy="861774"/>
          </a:xfrm>
          <a:prstGeom prst="rect">
            <a:avLst/>
          </a:prstGeom>
          <a:noFill/>
        </p:spPr>
        <p:txBody>
          <a:bodyPr wrap="square" rtlCol="0">
            <a:spAutoFit/>
          </a:bodyPr>
          <a:lstStyle/>
          <a:p>
            <a:r>
              <a:rPr lang="en-US" b="1" dirty="0"/>
              <a:t>3.Hybrid Approaches : </a:t>
            </a:r>
            <a:r>
              <a:rPr lang="en-US" sz="1600" dirty="0"/>
              <a:t>Combining collaborative filtering and content based filtering techniques , hybrid </a:t>
            </a:r>
            <a:r>
              <a:rPr lang="en-US" sz="1600" dirty="0" err="1"/>
              <a:t>algorithums</a:t>
            </a:r>
            <a:r>
              <a:rPr lang="en-US" sz="1600" dirty="0"/>
              <a:t> offer Comprehensive and diverse music recommendations.</a:t>
            </a:r>
            <a:endParaRPr lang="en-IN" dirty="0"/>
          </a:p>
        </p:txBody>
      </p:sp>
    </p:spTree>
    <p:extLst>
      <p:ext uri="{BB962C8B-B14F-4D97-AF65-F5344CB8AC3E}">
        <p14:creationId xmlns:p14="http://schemas.microsoft.com/office/powerpoint/2010/main" val="127077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Why Music Recommendation?</a:t>
            </a:r>
            <a:endParaRPr lang="en-IN" dirty="0">
              <a:solidFill>
                <a:srgbClr val="C00000"/>
              </a:solidFill>
            </a:endParaRPr>
          </a:p>
        </p:txBody>
      </p:sp>
      <p:sp>
        <p:nvSpPr>
          <p:cNvPr id="4" name="Content Placeholder 3"/>
          <p:cNvSpPr>
            <a:spLocks noGrp="1"/>
          </p:cNvSpPr>
          <p:nvPr>
            <p:ph idx="1"/>
          </p:nvPr>
        </p:nvSpPr>
        <p:spPr/>
        <p:txBody>
          <a:bodyPr>
            <a:normAutofit fontScale="85000" lnSpcReduction="20000"/>
          </a:bodyPr>
          <a:lstStyle/>
          <a:p>
            <a:r>
              <a:rPr lang="en-IN" sz="3200" dirty="0"/>
              <a:t>The music provider can predict and then offer the appropriate songs to their users based on the characteristics of the music that has been heard previously.</a:t>
            </a:r>
          </a:p>
          <a:p>
            <a:r>
              <a:rPr lang="en-US" sz="3200" dirty="0"/>
              <a:t> The main objective of our music recommendation system is to provide suggestions to the users that fit the user's preferences.</a:t>
            </a:r>
          </a:p>
          <a:p>
            <a:pPr marL="0" indent="0">
              <a:buNone/>
            </a:pPr>
            <a:br>
              <a:rPr lang="en-IN" sz="3200" dirty="0"/>
            </a:br>
            <a:endParaRPr lang="en-IN" sz="3200" dirty="0"/>
          </a:p>
        </p:txBody>
      </p:sp>
    </p:spTree>
    <p:extLst>
      <p:ext uri="{BB962C8B-B14F-4D97-AF65-F5344CB8AC3E}">
        <p14:creationId xmlns:p14="http://schemas.microsoft.com/office/powerpoint/2010/main" val="3853709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solidFill>
                  <a:srgbClr val="0070C0"/>
                </a:solidFill>
              </a:rPr>
              <a:t>Types of Recommendation System:</a:t>
            </a:r>
            <a:endParaRPr lang="en-IN" sz="3200" b="1" dirty="0">
              <a:solidFill>
                <a:srgbClr val="0070C0"/>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0883" t="23200" r="14597" b="7339"/>
          <a:stretch/>
        </p:blipFill>
        <p:spPr>
          <a:xfrm>
            <a:off x="798489" y="1710711"/>
            <a:ext cx="9015211" cy="4724466"/>
          </a:xfrm>
          <a:prstGeom prst="rect">
            <a:avLst/>
          </a:prstGeom>
        </p:spPr>
      </p:pic>
    </p:spTree>
    <p:extLst>
      <p:ext uri="{BB962C8B-B14F-4D97-AF65-F5344CB8AC3E}">
        <p14:creationId xmlns:p14="http://schemas.microsoft.com/office/powerpoint/2010/main" val="3408436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8566" t="12040" r="4738" b="14400"/>
          <a:stretch/>
        </p:blipFill>
        <p:spPr>
          <a:xfrm>
            <a:off x="87441" y="0"/>
            <a:ext cx="12017117" cy="6480000"/>
          </a:xfrm>
          <a:prstGeom prst="rect">
            <a:avLst/>
          </a:prstGeom>
        </p:spPr>
      </p:pic>
    </p:spTree>
    <p:extLst>
      <p:ext uri="{BB962C8B-B14F-4D97-AF65-F5344CB8AC3E}">
        <p14:creationId xmlns:p14="http://schemas.microsoft.com/office/powerpoint/2010/main" val="3296264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3200" b="1" dirty="0">
                <a:solidFill>
                  <a:schemeClr val="accent3">
                    <a:lumMod val="50000"/>
                  </a:schemeClr>
                </a:solidFill>
              </a:rPr>
              <a:t>Overview of different models:</a:t>
            </a:r>
            <a:br>
              <a:rPr lang="en-US" sz="3200" b="1" dirty="0">
                <a:solidFill>
                  <a:schemeClr val="accent3">
                    <a:lumMod val="50000"/>
                  </a:schemeClr>
                </a:solidFill>
              </a:rPr>
            </a:br>
            <a:r>
              <a:rPr lang="en-US" sz="1600" b="1" dirty="0"/>
              <a:t>Feature(x):</a:t>
            </a:r>
            <a:r>
              <a:rPr lang="en-US" sz="1600" b="1" dirty="0" err="1"/>
              <a:t>Danceability,energy,valence,tempo,song_name,genre,id</a:t>
            </a:r>
            <a:br>
              <a:rPr lang="en-US" sz="1600" b="1" dirty="0"/>
            </a:br>
            <a:r>
              <a:rPr lang="en-US" sz="1600" b="1" dirty="0"/>
              <a:t>Target(y):</a:t>
            </a:r>
            <a:r>
              <a:rPr lang="en-US" sz="1600" b="1" dirty="0" err="1"/>
              <a:t>Duration_ms</a:t>
            </a:r>
            <a:endParaRPr lang="en-IN" sz="3200" b="1" dirty="0">
              <a:solidFill>
                <a:schemeClr val="accent3">
                  <a:lumMod val="50000"/>
                </a:schemeClr>
              </a:solidFill>
            </a:endParaRPr>
          </a:p>
        </p:txBody>
      </p:sp>
      <p:sp>
        <p:nvSpPr>
          <p:cNvPr id="5" name="TextBox 4"/>
          <p:cNvSpPr txBox="1"/>
          <p:nvPr/>
        </p:nvSpPr>
        <p:spPr>
          <a:xfrm>
            <a:off x="643944" y="2099256"/>
            <a:ext cx="1817292" cy="338554"/>
          </a:xfrm>
          <a:prstGeom prst="rect">
            <a:avLst/>
          </a:prstGeom>
          <a:noFill/>
        </p:spPr>
        <p:txBody>
          <a:bodyPr wrap="none" rtlCol="0">
            <a:spAutoFit/>
          </a:bodyPr>
          <a:lstStyle/>
          <a:p>
            <a:r>
              <a:rPr lang="en-US" sz="1600" b="1" dirty="0">
                <a:solidFill>
                  <a:srgbClr val="7030A0"/>
                </a:solidFill>
              </a:rPr>
              <a:t>Linear Regression:</a:t>
            </a:r>
            <a:endParaRPr lang="en-IN" sz="1600" b="1" dirty="0">
              <a:solidFill>
                <a:srgbClr val="7030A0"/>
              </a:solidFill>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995" t="27527" r="47887" b="10300"/>
          <a:stretch/>
        </p:blipFill>
        <p:spPr>
          <a:xfrm>
            <a:off x="718048" y="2473931"/>
            <a:ext cx="4610111" cy="3420000"/>
          </a:xfrm>
          <a:prstGeom prst="rect">
            <a:avLst/>
          </a:prstGeom>
          <a:ln w="88900" cap="sq" cmpd="thickThin">
            <a:solidFill>
              <a:srgbClr val="000000"/>
            </a:solidFill>
            <a:prstDash val="solid"/>
            <a:miter lim="800000"/>
          </a:ln>
          <a:effectLst>
            <a:innerShdw blurRad="76200">
              <a:srgbClr val="000000"/>
            </a:innerShdw>
          </a:effectLst>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5314" t="80569" r="54266" b="11470"/>
          <a:stretch/>
        </p:blipFill>
        <p:spPr>
          <a:xfrm>
            <a:off x="900332" y="6105376"/>
            <a:ext cx="4065563" cy="450167"/>
          </a:xfrm>
          <a:prstGeom prst="rect">
            <a:avLst/>
          </a:prstGeom>
        </p:spPr>
      </p:pic>
      <p:sp>
        <p:nvSpPr>
          <p:cNvPr id="10" name="TextBox 9"/>
          <p:cNvSpPr txBox="1"/>
          <p:nvPr/>
        </p:nvSpPr>
        <p:spPr>
          <a:xfrm>
            <a:off x="6780628" y="2067951"/>
            <a:ext cx="2813912" cy="369332"/>
          </a:xfrm>
          <a:prstGeom prst="rect">
            <a:avLst/>
          </a:prstGeom>
          <a:noFill/>
        </p:spPr>
        <p:txBody>
          <a:bodyPr wrap="none" rtlCol="0">
            <a:spAutoFit/>
          </a:bodyPr>
          <a:lstStyle/>
          <a:p>
            <a:r>
              <a:rPr lang="en-US" b="1" dirty="0">
                <a:solidFill>
                  <a:srgbClr val="7030A0"/>
                </a:solidFill>
              </a:rPr>
              <a:t>Random Forest </a:t>
            </a:r>
            <a:r>
              <a:rPr lang="en-US" b="1" dirty="0" err="1">
                <a:solidFill>
                  <a:srgbClr val="7030A0"/>
                </a:solidFill>
              </a:rPr>
              <a:t>Regressor</a:t>
            </a:r>
            <a:r>
              <a:rPr lang="en-US" b="1" dirty="0">
                <a:solidFill>
                  <a:srgbClr val="7030A0"/>
                </a:solidFill>
              </a:rPr>
              <a:t>:</a:t>
            </a:r>
            <a:endParaRPr lang="en-IN" b="1" dirty="0">
              <a:solidFill>
                <a:srgbClr val="7030A0"/>
              </a:solidFill>
            </a:endParaRPr>
          </a:p>
        </p:txBody>
      </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5454" t="27583" r="25035" b="4008"/>
          <a:stretch/>
        </p:blipFill>
        <p:spPr>
          <a:xfrm>
            <a:off x="5550793" y="2421230"/>
            <a:ext cx="6384087" cy="3532440"/>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6531" t="81273" r="59922" b="8706"/>
          <a:stretch/>
        </p:blipFill>
        <p:spPr>
          <a:xfrm>
            <a:off x="6593983" y="5988677"/>
            <a:ext cx="3374264" cy="566670"/>
          </a:xfrm>
          <a:prstGeom prst="rect">
            <a:avLst/>
          </a:prstGeom>
        </p:spPr>
      </p:pic>
    </p:spTree>
    <p:extLst>
      <p:ext uri="{BB962C8B-B14F-4D97-AF65-F5344CB8AC3E}">
        <p14:creationId xmlns:p14="http://schemas.microsoft.com/office/powerpoint/2010/main" val="4255426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9549" y="811369"/>
            <a:ext cx="2671244" cy="369332"/>
          </a:xfrm>
          <a:prstGeom prst="rect">
            <a:avLst/>
          </a:prstGeom>
          <a:noFill/>
        </p:spPr>
        <p:txBody>
          <a:bodyPr wrap="none" rtlCol="0">
            <a:spAutoFit/>
          </a:bodyPr>
          <a:lstStyle/>
          <a:p>
            <a:r>
              <a:rPr lang="en-US" b="1" dirty="0">
                <a:solidFill>
                  <a:srgbClr val="7030A0"/>
                </a:solidFill>
              </a:rPr>
              <a:t>K-</a:t>
            </a:r>
            <a:r>
              <a:rPr lang="en-US" b="1" dirty="0" err="1">
                <a:solidFill>
                  <a:srgbClr val="7030A0"/>
                </a:solidFill>
              </a:rPr>
              <a:t>Neighbours</a:t>
            </a:r>
            <a:r>
              <a:rPr lang="en-US" b="1" dirty="0">
                <a:solidFill>
                  <a:srgbClr val="7030A0"/>
                </a:solidFill>
              </a:rPr>
              <a:t> </a:t>
            </a:r>
            <a:r>
              <a:rPr lang="en-US" b="1" dirty="0" err="1">
                <a:solidFill>
                  <a:srgbClr val="7030A0"/>
                </a:solidFill>
              </a:rPr>
              <a:t>Regressor</a:t>
            </a:r>
            <a:r>
              <a:rPr lang="en-US" b="1" dirty="0">
                <a:solidFill>
                  <a:srgbClr val="7030A0"/>
                </a:solidFill>
              </a:rPr>
              <a:t>:</a:t>
            </a:r>
            <a:endParaRPr lang="en-IN" b="1" dirty="0">
              <a:solidFill>
                <a:srgbClr val="7030A0"/>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298" t="27755" r="29833" b="8251"/>
          <a:stretch/>
        </p:blipFill>
        <p:spPr>
          <a:xfrm>
            <a:off x="228000" y="1236378"/>
            <a:ext cx="5868000" cy="3358262"/>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098" t="69431" r="59923" b="18272"/>
          <a:stretch/>
        </p:blipFill>
        <p:spPr>
          <a:xfrm>
            <a:off x="875764" y="4881091"/>
            <a:ext cx="3618962" cy="695459"/>
          </a:xfrm>
          <a:prstGeom prst="rect">
            <a:avLst/>
          </a:prstGeom>
        </p:spPr>
      </p:pic>
      <p:sp>
        <p:nvSpPr>
          <p:cNvPr id="5" name="TextBox 4"/>
          <p:cNvSpPr txBox="1"/>
          <p:nvPr/>
        </p:nvSpPr>
        <p:spPr>
          <a:xfrm>
            <a:off x="6606862" y="927279"/>
            <a:ext cx="2602315" cy="369332"/>
          </a:xfrm>
          <a:prstGeom prst="rect">
            <a:avLst/>
          </a:prstGeom>
          <a:noFill/>
        </p:spPr>
        <p:txBody>
          <a:bodyPr wrap="none" rtlCol="0">
            <a:spAutoFit/>
          </a:bodyPr>
          <a:lstStyle/>
          <a:p>
            <a:r>
              <a:rPr lang="en-US" b="1" dirty="0">
                <a:solidFill>
                  <a:srgbClr val="7030A0"/>
                </a:solidFill>
              </a:rPr>
              <a:t>Decision Tree </a:t>
            </a:r>
            <a:r>
              <a:rPr lang="en-US" b="1" dirty="0" err="1">
                <a:solidFill>
                  <a:srgbClr val="7030A0"/>
                </a:solidFill>
              </a:rPr>
              <a:t>Regressor</a:t>
            </a:r>
            <a:r>
              <a:rPr lang="en-US" b="1" dirty="0">
                <a:solidFill>
                  <a:srgbClr val="7030A0"/>
                </a:solidFill>
              </a:rPr>
              <a:t>:</a:t>
            </a:r>
            <a:endParaRPr lang="en-IN" b="1" dirty="0">
              <a:solidFill>
                <a:srgbClr val="7030A0"/>
              </a:solidFill>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6403" t="28210" r="30218" b="4835"/>
          <a:stretch/>
        </p:blipFill>
        <p:spPr>
          <a:xfrm>
            <a:off x="6096000" y="1331080"/>
            <a:ext cx="5796000" cy="344247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6914" t="81274" r="60436" b="8934"/>
          <a:stretch/>
        </p:blipFill>
        <p:spPr>
          <a:xfrm>
            <a:off x="6400799" y="4997002"/>
            <a:ext cx="3284113" cy="553792"/>
          </a:xfrm>
          <a:prstGeom prst="rect">
            <a:avLst/>
          </a:prstGeom>
        </p:spPr>
      </p:pic>
    </p:spTree>
    <p:extLst>
      <p:ext uri="{BB962C8B-B14F-4D97-AF65-F5344CB8AC3E}">
        <p14:creationId xmlns:p14="http://schemas.microsoft.com/office/powerpoint/2010/main" val="3809109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err="1">
                <a:solidFill>
                  <a:srgbClr val="7030A0"/>
                </a:solidFill>
              </a:rPr>
              <a:t>XBGRegressor</a:t>
            </a:r>
            <a:r>
              <a:rPr lang="en-US" sz="1800" b="1" dirty="0">
                <a:solidFill>
                  <a:srgbClr val="7030A0"/>
                </a:solidFill>
              </a:rPr>
              <a:t>:</a:t>
            </a:r>
            <a:endParaRPr lang="en-IN" sz="1800" b="1" dirty="0">
              <a:solidFill>
                <a:srgbClr val="7030A0"/>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171" t="27526" r="41100" b="5518"/>
          <a:stretch/>
        </p:blipFill>
        <p:spPr>
          <a:xfrm>
            <a:off x="437881" y="1842775"/>
            <a:ext cx="5203066" cy="378638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738" t="71708" r="59923" b="16905"/>
          <a:stretch/>
        </p:blipFill>
        <p:spPr>
          <a:xfrm>
            <a:off x="5814645" y="3171677"/>
            <a:ext cx="5184000" cy="939131"/>
          </a:xfrm>
          <a:prstGeom prst="rect">
            <a:avLst/>
          </a:prstGeom>
        </p:spPr>
      </p:pic>
    </p:spTree>
    <p:extLst>
      <p:ext uri="{BB962C8B-B14F-4D97-AF65-F5344CB8AC3E}">
        <p14:creationId xmlns:p14="http://schemas.microsoft.com/office/powerpoint/2010/main" val="1777093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8321" t="12905" r="3777" b="15452"/>
          <a:stretch/>
        </p:blipFill>
        <p:spPr>
          <a:xfrm>
            <a:off x="-34344" y="-682580"/>
            <a:ext cx="12192000" cy="7540579"/>
          </a:xfrm>
          <a:prstGeom prst="rect">
            <a:avLst/>
          </a:prstGeom>
        </p:spPr>
      </p:pic>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8321" t="12905" r="3777" b="15452"/>
          <a:stretch/>
        </p:blipFill>
        <p:spPr>
          <a:xfrm>
            <a:off x="118056" y="-530180"/>
            <a:ext cx="12192000" cy="7540579"/>
          </a:xfrm>
          <a:prstGeom prst="rect">
            <a:avLst/>
          </a:prstGeom>
        </p:spPr>
      </p:pic>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8321" t="12905" r="3777" b="15452"/>
          <a:stretch/>
        </p:blipFill>
        <p:spPr>
          <a:xfrm>
            <a:off x="270456" y="-377780"/>
            <a:ext cx="12192000" cy="7540579"/>
          </a:xfrm>
          <a:prstGeom prst="rect">
            <a:avLst/>
          </a:prstGeom>
        </p:spPr>
      </p:pic>
    </p:spTree>
    <p:extLst>
      <p:ext uri="{BB962C8B-B14F-4D97-AF65-F5344CB8AC3E}">
        <p14:creationId xmlns:p14="http://schemas.microsoft.com/office/powerpoint/2010/main" val="3361844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1126" t="16139" r="5633" b="18271"/>
          <a:stretch/>
        </p:blipFill>
        <p:spPr>
          <a:xfrm>
            <a:off x="1281151" y="1107513"/>
            <a:ext cx="9366504" cy="4716000"/>
          </a:xfrm>
          <a:prstGeom prst="rect">
            <a:avLst/>
          </a:prstGeom>
        </p:spPr>
      </p:pic>
    </p:spTree>
    <p:extLst>
      <p:ext uri="{BB962C8B-B14F-4D97-AF65-F5344CB8AC3E}">
        <p14:creationId xmlns:p14="http://schemas.microsoft.com/office/powerpoint/2010/main" val="412463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a:solidFill>
                  <a:srgbClr val="FF0000"/>
                </a:solidFill>
              </a:rPr>
              <a:t>Creating User Item Matrix for user and Songs Genre Recommendation:</a:t>
            </a:r>
            <a:endParaRPr lang="en-IN" sz="2800" dirty="0">
              <a:solidFill>
                <a:srgbClr val="FF0000"/>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6018" t="31170" r="18310" b="7795"/>
          <a:stretch/>
        </p:blipFill>
        <p:spPr>
          <a:xfrm>
            <a:off x="1275009" y="1957588"/>
            <a:ext cx="7611414" cy="3451539"/>
          </a:xfrm>
          <a:prstGeom prst="rect">
            <a:avLst/>
          </a:prstGeom>
        </p:spPr>
      </p:pic>
    </p:spTree>
    <p:extLst>
      <p:ext uri="{BB962C8B-B14F-4D97-AF65-F5344CB8AC3E}">
        <p14:creationId xmlns:p14="http://schemas.microsoft.com/office/powerpoint/2010/main" val="3887920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t>Finding out the similarities between the users by using cosine similarities matrix:</a:t>
            </a:r>
            <a:endParaRPr lang="en-IN" sz="2000"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201" t="31853" r="20487" b="9846"/>
          <a:stretch/>
        </p:blipFill>
        <p:spPr>
          <a:xfrm>
            <a:off x="1352273" y="2009104"/>
            <a:ext cx="8967947" cy="3852000"/>
          </a:xfrm>
          <a:prstGeom prst="rect">
            <a:avLst/>
          </a:prstGeom>
        </p:spPr>
      </p:pic>
    </p:spTree>
    <p:extLst>
      <p:ext uri="{BB962C8B-B14F-4D97-AF65-F5344CB8AC3E}">
        <p14:creationId xmlns:p14="http://schemas.microsoft.com/office/powerpoint/2010/main" val="107545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ACB9C-B9DB-0171-203A-7BA01398C6BF}"/>
              </a:ext>
            </a:extLst>
          </p:cNvPr>
          <p:cNvSpPr>
            <a:spLocks noGrp="1"/>
          </p:cNvSpPr>
          <p:nvPr>
            <p:ph type="title"/>
          </p:nvPr>
        </p:nvSpPr>
        <p:spPr/>
        <p:txBody>
          <a:bodyPr>
            <a:normAutofit fontScale="90000"/>
          </a:bodyPr>
          <a:lstStyle/>
          <a:p>
            <a:r>
              <a:rPr lang="en-US" sz="3600" dirty="0"/>
              <a:t> By Using Content Based Filtering:(Final Result)</a:t>
            </a:r>
            <a:endParaRPr lang="en-IN" sz="3600" dirty="0"/>
          </a:p>
        </p:txBody>
      </p:sp>
      <p:pic>
        <p:nvPicPr>
          <p:cNvPr id="4" name="Picture 3">
            <a:extLst>
              <a:ext uri="{FF2B5EF4-FFF2-40B4-BE49-F238E27FC236}">
                <a16:creationId xmlns:a16="http://schemas.microsoft.com/office/drawing/2014/main" id="{E389D601-B50A-8D69-94FE-D03977FBE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296" y="1853078"/>
            <a:ext cx="9338767" cy="4921432"/>
          </a:xfrm>
          <a:prstGeom prst="rect">
            <a:avLst/>
          </a:prstGeom>
        </p:spPr>
      </p:pic>
    </p:spTree>
    <p:extLst>
      <p:ext uri="{BB962C8B-B14F-4D97-AF65-F5344CB8AC3E}">
        <p14:creationId xmlns:p14="http://schemas.microsoft.com/office/powerpoint/2010/main" val="312726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00B0F0"/>
                </a:solidFill>
              </a:rPr>
              <a:t>Importance of music recommendation system</a:t>
            </a:r>
            <a:endParaRPr lang="en-IN" dirty="0">
              <a:solidFill>
                <a:srgbClr val="00B0F0"/>
              </a:solidFill>
            </a:endParaRPr>
          </a:p>
        </p:txBody>
      </p:sp>
      <p:sp>
        <p:nvSpPr>
          <p:cNvPr id="6" name="Content Placeholder 5"/>
          <p:cNvSpPr>
            <a:spLocks noGrp="1"/>
          </p:cNvSpPr>
          <p:nvPr>
            <p:ph idx="1"/>
          </p:nvPr>
        </p:nvSpPr>
        <p:spPr/>
        <p:txBody>
          <a:bodyPr>
            <a:noAutofit/>
          </a:bodyPr>
          <a:lstStyle/>
          <a:p>
            <a:r>
              <a:rPr lang="en-US" sz="2000" dirty="0"/>
              <a:t>A music recommender solution is essentially a solution that allows music streaming platforms to offer their users relevant music recommendations in real-time.</a:t>
            </a:r>
          </a:p>
          <a:p>
            <a:r>
              <a:rPr lang="en-US" sz="2000" dirty="0"/>
              <a:t> It provides personalization and thus boosts user engagement.</a:t>
            </a:r>
          </a:p>
          <a:p>
            <a:r>
              <a:rPr lang="en-US" sz="2000" dirty="0">
                <a:solidFill>
                  <a:srgbClr val="212529"/>
                </a:solidFill>
                <a:latin typeface="Eudoxus Sans"/>
              </a:rPr>
              <a:t>Automative curating playlisting audio.</a:t>
            </a:r>
          </a:p>
          <a:p>
            <a:r>
              <a:rPr lang="en-US" sz="2000" dirty="0">
                <a:solidFill>
                  <a:srgbClr val="212529"/>
                </a:solidFill>
                <a:latin typeface="Eudoxus Sans"/>
              </a:rPr>
              <a:t>Make your platform maximum personalized.</a:t>
            </a:r>
          </a:p>
          <a:p>
            <a:r>
              <a:rPr lang="en-US" sz="2000" dirty="0">
                <a:solidFill>
                  <a:srgbClr val="212529"/>
                </a:solidFill>
                <a:latin typeface="Eudoxus Sans"/>
              </a:rPr>
              <a:t>Get insights about users behavior and make data based marketing decisions.</a:t>
            </a:r>
          </a:p>
          <a:p>
            <a:r>
              <a:rPr lang="en-US" sz="2000" dirty="0">
                <a:solidFill>
                  <a:srgbClr val="212529"/>
                </a:solidFill>
                <a:latin typeface="Eudoxus Sans"/>
              </a:rPr>
              <a:t>Provide quality and immersive customer streaming experience.</a:t>
            </a:r>
          </a:p>
          <a:p>
            <a:endParaRPr lang="en-IN" sz="2000" dirty="0">
              <a:solidFill>
                <a:srgbClr val="002060"/>
              </a:solidFill>
            </a:endParaRPr>
          </a:p>
        </p:txBody>
      </p:sp>
    </p:spTree>
    <p:extLst>
      <p:ext uri="{BB962C8B-B14F-4D97-AF65-F5344CB8AC3E}">
        <p14:creationId xmlns:p14="http://schemas.microsoft.com/office/powerpoint/2010/main" val="161068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7F4DF-A1EA-4AAA-895C-2D480D64267C}"/>
              </a:ext>
            </a:extLst>
          </p:cNvPr>
          <p:cNvSpPr>
            <a:spLocks noGrp="1"/>
          </p:cNvSpPr>
          <p:nvPr>
            <p:ph type="title"/>
          </p:nvPr>
        </p:nvSpPr>
        <p:spPr/>
        <p:txBody>
          <a:bodyPr/>
          <a:lstStyle/>
          <a:p>
            <a:r>
              <a:rPr lang="en-US" dirty="0"/>
              <a:t>Final Model Selection </a:t>
            </a:r>
            <a:endParaRPr lang="en-IN" dirty="0"/>
          </a:p>
        </p:txBody>
      </p:sp>
      <p:sp>
        <p:nvSpPr>
          <p:cNvPr id="3" name="Content Placeholder 2">
            <a:extLst>
              <a:ext uri="{FF2B5EF4-FFF2-40B4-BE49-F238E27FC236}">
                <a16:creationId xmlns:a16="http://schemas.microsoft.com/office/drawing/2014/main" id="{D97FC16B-C625-4736-AD90-6B986EC8C992}"/>
              </a:ext>
            </a:extLst>
          </p:cNvPr>
          <p:cNvSpPr>
            <a:spLocks noGrp="1"/>
          </p:cNvSpPr>
          <p:nvPr>
            <p:ph idx="1"/>
          </p:nvPr>
        </p:nvSpPr>
        <p:spPr/>
        <p:txBody>
          <a:bodyPr/>
          <a:lstStyle/>
          <a:p>
            <a:r>
              <a:rPr lang="en-US" dirty="0"/>
              <a:t>As we could not find success in other methods including cosign similarity metrics we decided to go for content based filtering as a final model ..</a:t>
            </a:r>
            <a:endParaRPr lang="en-IN" dirty="0"/>
          </a:p>
        </p:txBody>
      </p:sp>
    </p:spTree>
    <p:extLst>
      <p:ext uri="{BB962C8B-B14F-4D97-AF65-F5344CB8AC3E}">
        <p14:creationId xmlns:p14="http://schemas.microsoft.com/office/powerpoint/2010/main" val="239431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DD435-34C0-17C6-3AB4-DE7047FCA324}"/>
              </a:ext>
            </a:extLst>
          </p:cNvPr>
          <p:cNvSpPr>
            <a:spLocks noGrp="1"/>
          </p:cNvSpPr>
          <p:nvPr>
            <p:ph type="title"/>
          </p:nvPr>
        </p:nvSpPr>
        <p:spPr/>
        <p:txBody>
          <a:bodyPr/>
          <a:lstStyle/>
          <a:p>
            <a:r>
              <a:rPr lang="en-US" dirty="0"/>
              <a:t>Deploying the system </a:t>
            </a:r>
            <a:endParaRPr lang="en-IN" dirty="0"/>
          </a:p>
        </p:txBody>
      </p:sp>
      <p:sp>
        <p:nvSpPr>
          <p:cNvPr id="3" name="Content Placeholder 2">
            <a:extLst>
              <a:ext uri="{FF2B5EF4-FFF2-40B4-BE49-F238E27FC236}">
                <a16:creationId xmlns:a16="http://schemas.microsoft.com/office/drawing/2014/main" id="{022DC8CB-670A-442E-B447-60719B170E2F}"/>
              </a:ext>
            </a:extLst>
          </p:cNvPr>
          <p:cNvSpPr>
            <a:spLocks noGrp="1"/>
          </p:cNvSpPr>
          <p:nvPr>
            <p:ph idx="1"/>
          </p:nvPr>
        </p:nvSpPr>
        <p:spPr/>
        <p:txBody>
          <a:bodyPr>
            <a:normAutofit fontScale="92500" lnSpcReduction="20000"/>
          </a:bodyPr>
          <a:lstStyle/>
          <a:p>
            <a:r>
              <a:rPr lang="en-US" sz="2400" b="1" kern="0" spc="-55" dirty="0">
                <a:solidFill>
                  <a:srgbClr val="272525"/>
                </a:solidFill>
                <a:latin typeface="p22-mackinac-pro" pitchFamily="34" charset="0"/>
                <a:ea typeface="p22-mackinac-pro" pitchFamily="34" charset="-122"/>
                <a:cs typeface="p22-mackinac-pro" pitchFamily="34" charset="-120"/>
              </a:rPr>
              <a:t>Selecting an appropriate deployment platform</a:t>
            </a:r>
            <a:endParaRPr lang="en-US" sz="2400" dirty="0">
              <a:solidFill>
                <a:prstClr val="black"/>
              </a:solidFill>
              <a:latin typeface="Calibri"/>
            </a:endParaRPr>
          </a:p>
          <a:p>
            <a:r>
              <a:rPr lang="en-US" sz="2400" dirty="0">
                <a:solidFill>
                  <a:srgbClr val="272525"/>
                </a:solidFill>
                <a:latin typeface="Eudoxus Sans" pitchFamily="34" charset="0"/>
                <a:ea typeface="Eudoxus Sans" pitchFamily="34" charset="-122"/>
                <a:cs typeface="Eudoxus Sans" pitchFamily="34" charset="-120"/>
              </a:rPr>
              <a:t>Choose the ideal platform to deploy our music recommendation system for maximum accessibility.</a:t>
            </a:r>
            <a:endParaRPr lang="en-US" sz="2400" dirty="0">
              <a:solidFill>
                <a:prstClr val="black"/>
              </a:solidFill>
              <a:latin typeface="Calibri"/>
            </a:endParaRPr>
          </a:p>
          <a:p>
            <a:r>
              <a:rPr lang="en-US" sz="2400" b="1" kern="0" spc="-55" dirty="0">
                <a:solidFill>
                  <a:srgbClr val="272525"/>
                </a:solidFill>
                <a:latin typeface="p22-mackinac-pro" pitchFamily="34" charset="0"/>
                <a:ea typeface="p22-mackinac-pro" pitchFamily="34" charset="-122"/>
                <a:cs typeface="p22-mackinac-pro" pitchFamily="34" charset="-120"/>
              </a:rPr>
              <a:t>Scaling the system for large user bases</a:t>
            </a:r>
            <a:endParaRPr lang="en-US" sz="2400" dirty="0">
              <a:solidFill>
                <a:prstClr val="black"/>
              </a:solidFill>
              <a:latin typeface="Calibri"/>
            </a:endParaRPr>
          </a:p>
          <a:p>
            <a:r>
              <a:rPr lang="en-US" sz="2400" dirty="0">
                <a:solidFill>
                  <a:srgbClr val="272525"/>
                </a:solidFill>
                <a:latin typeface="Eudoxus Sans" pitchFamily="34" charset="0"/>
                <a:ea typeface="Eudoxus Sans" pitchFamily="34" charset="-122"/>
                <a:cs typeface="Eudoxus Sans" pitchFamily="34" charset="-120"/>
              </a:rPr>
              <a:t>Find out how we ensured the scalability of our system to cater to a growing user base.</a:t>
            </a:r>
            <a:endParaRPr lang="en-US" sz="2400" dirty="0">
              <a:solidFill>
                <a:prstClr val="black"/>
              </a:solidFill>
              <a:latin typeface="Calibri"/>
            </a:endParaRPr>
          </a:p>
          <a:p>
            <a:r>
              <a:rPr lang="en-US" sz="2400" b="1" kern="0" spc="-55" dirty="0">
                <a:solidFill>
                  <a:srgbClr val="272525"/>
                </a:solidFill>
                <a:latin typeface="p22-mackinac-pro" pitchFamily="34" charset="0"/>
                <a:ea typeface="p22-mackinac-pro" pitchFamily="34" charset="-122"/>
                <a:cs typeface="p22-mackinac-pro" pitchFamily="34" charset="-120"/>
              </a:rPr>
              <a:t>Ensuring system stability and reliability</a:t>
            </a:r>
            <a:endParaRPr lang="en-US" sz="2400" dirty="0">
              <a:solidFill>
                <a:prstClr val="black"/>
              </a:solidFill>
              <a:latin typeface="Calibri"/>
            </a:endParaRPr>
          </a:p>
          <a:p>
            <a:r>
              <a:rPr lang="en-US" sz="2400" dirty="0">
                <a:solidFill>
                  <a:srgbClr val="272525"/>
                </a:solidFill>
                <a:latin typeface="Eudoxus Sans" pitchFamily="34" charset="0"/>
                <a:ea typeface="Eudoxus Sans" pitchFamily="34" charset="-122"/>
                <a:cs typeface="Eudoxus Sans" pitchFamily="34" charset="-120"/>
              </a:rPr>
              <a:t>Learn about the measures taken to maintain the stability and reliability of the recommendation system</a:t>
            </a:r>
            <a:endParaRPr lang="en-US" sz="2400" dirty="0">
              <a:solidFill>
                <a:prstClr val="black"/>
              </a:solidFill>
              <a:latin typeface="Calibri"/>
            </a:endParaRPr>
          </a:p>
          <a:p>
            <a:endParaRPr lang="en-IN" dirty="0"/>
          </a:p>
        </p:txBody>
      </p:sp>
    </p:spTree>
    <p:extLst>
      <p:ext uri="{BB962C8B-B14F-4D97-AF65-F5344CB8AC3E}">
        <p14:creationId xmlns:p14="http://schemas.microsoft.com/office/powerpoint/2010/main" val="257041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D2883C-E913-D127-D200-1AAFE91B9D1F}"/>
              </a:ext>
            </a:extLst>
          </p:cNvPr>
          <p:cNvSpPr txBox="1"/>
          <p:nvPr/>
        </p:nvSpPr>
        <p:spPr>
          <a:xfrm>
            <a:off x="2021305" y="1732547"/>
            <a:ext cx="8149390" cy="2672526"/>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For deployment stream lit is used for following reasons…</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panose="05000000000000000000" pitchFamily="2" charset="2"/>
              <a:buChar char="Ø"/>
              <a:tabLst/>
              <a:defRPr/>
            </a:pPr>
            <a:r>
              <a:rPr kumimoji="0" lang="en-IN"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It requires few line of code to build an app</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panose="05000000000000000000" pitchFamily="2" charset="2"/>
              <a:buChar char="Ø"/>
              <a:tabLst/>
              <a:defRPr/>
            </a:pPr>
            <a:r>
              <a:rPr kumimoji="0" lang="en-IN"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Dose not require any web development knowledge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panose="05000000000000000000" pitchFamily="2" charset="2"/>
              <a:buChar char="Ø"/>
              <a:tabLst/>
              <a:defRPr/>
            </a:pPr>
            <a:r>
              <a:rPr kumimoji="0" lang="en-IN"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Deploy the code immediately and see  the changes immediately by saving the </a:t>
            </a:r>
            <a:r>
              <a:rPr kumimoji="0" lang="en-IN" sz="1800" b="0" i="0" u="none" strike="noStrike" kern="1200" cap="none" spc="0" normalizeH="0" baseline="0" noProof="0" dirty="0" err="1">
                <a:ln>
                  <a:noFill/>
                </a:ln>
                <a:solidFill>
                  <a:prstClr val="black">
                    <a:lumMod val="75000"/>
                    <a:lumOff val="25000"/>
                  </a:prstClr>
                </a:solidFill>
                <a:effectLst/>
                <a:uLnTx/>
                <a:uFillTx/>
                <a:latin typeface="Trebuchet MS" panose="020B0603020202020204"/>
                <a:ea typeface="+mn-ea"/>
                <a:cs typeface="+mn-cs"/>
              </a:rPr>
              <a:t>sourse</a:t>
            </a:r>
            <a:r>
              <a:rPr kumimoji="0" lang="en-IN"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 code…</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panose="05000000000000000000" pitchFamily="2" charset="2"/>
              <a:buChar char="Ø"/>
              <a:tabLst/>
              <a:defRPr/>
            </a:pPr>
            <a:r>
              <a:rPr kumimoji="0" lang="en-IN"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Its an open source framework  </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panose="05000000000000000000" pitchFamily="2" charset="2"/>
              <a:buChar char="Ø"/>
              <a:tabLst/>
              <a:defRPr/>
            </a:pPr>
            <a:endParaRPr kumimoji="0" lang="en-IN"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440275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02B05-BDB6-6431-D3AC-E08BE46C922B}"/>
              </a:ext>
            </a:extLst>
          </p:cNvPr>
          <p:cNvSpPr>
            <a:spLocks noGrp="1"/>
          </p:cNvSpPr>
          <p:nvPr>
            <p:ph type="title"/>
          </p:nvPr>
        </p:nvSpPr>
        <p:spPr/>
        <p:txBody>
          <a:bodyPr/>
          <a:lstStyle/>
          <a:p>
            <a:endParaRPr lang="en-IN" dirty="0"/>
          </a:p>
        </p:txBody>
      </p:sp>
      <p:pic>
        <p:nvPicPr>
          <p:cNvPr id="6" name="Picture 5">
            <a:extLst>
              <a:ext uri="{FF2B5EF4-FFF2-40B4-BE49-F238E27FC236}">
                <a16:creationId xmlns:a16="http://schemas.microsoft.com/office/drawing/2014/main" id="{C90D9038-AA20-D313-4496-702FC39D2F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357" y="-235619"/>
            <a:ext cx="9464843" cy="10056396"/>
          </a:xfrm>
          <a:prstGeom prst="rect">
            <a:avLst/>
          </a:prstGeom>
        </p:spPr>
      </p:pic>
    </p:spTree>
    <p:extLst>
      <p:ext uri="{BB962C8B-B14F-4D97-AF65-F5344CB8AC3E}">
        <p14:creationId xmlns:p14="http://schemas.microsoft.com/office/powerpoint/2010/main" val="1182212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B021-1968-AFF9-1359-DDD1085EF65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031A0E8-6AEA-66BE-40FC-E18E98108D6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60486" y="2603500"/>
            <a:ext cx="3215341" cy="3416300"/>
          </a:xfrm>
        </p:spPr>
      </p:pic>
    </p:spTree>
    <p:extLst>
      <p:ext uri="{BB962C8B-B14F-4D97-AF65-F5344CB8AC3E}">
        <p14:creationId xmlns:p14="http://schemas.microsoft.com/office/powerpoint/2010/main" val="3239460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2FC64-A9B5-4B08-6453-A292E2B647BA}"/>
              </a:ext>
            </a:extLst>
          </p:cNvPr>
          <p:cNvSpPr>
            <a:spLocks noGrp="1"/>
          </p:cNvSpPr>
          <p:nvPr>
            <p:ph type="title"/>
          </p:nvPr>
        </p:nvSpPr>
        <p:spPr/>
        <p:txBody>
          <a:bodyPr/>
          <a:lstStyle/>
          <a:p>
            <a:r>
              <a:rPr lang="en-US" dirty="0"/>
              <a:t>Final output of User Interface </a:t>
            </a:r>
            <a:endParaRPr lang="en-IN" dirty="0"/>
          </a:p>
        </p:txBody>
      </p:sp>
      <p:pic>
        <p:nvPicPr>
          <p:cNvPr id="5" name="Content Placeholder 4">
            <a:extLst>
              <a:ext uri="{FF2B5EF4-FFF2-40B4-BE49-F238E27FC236}">
                <a16:creationId xmlns:a16="http://schemas.microsoft.com/office/drawing/2014/main" id="{FB9F8B41-161E-B347-30AA-36724C1333E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56946" y="2603500"/>
            <a:ext cx="3222420" cy="3416300"/>
          </a:xfrm>
        </p:spPr>
      </p:pic>
    </p:spTree>
    <p:extLst>
      <p:ext uri="{BB962C8B-B14F-4D97-AF65-F5344CB8AC3E}">
        <p14:creationId xmlns:p14="http://schemas.microsoft.com/office/powerpoint/2010/main" val="933526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06833-692D-8C94-8081-4AA4F339C9F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554AF21-4A8B-590D-6DA0-EB6A9EA1E2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422" y="-882316"/>
            <a:ext cx="12448674" cy="7317643"/>
          </a:xfrm>
        </p:spPr>
      </p:pic>
    </p:spTree>
    <p:extLst>
      <p:ext uri="{BB962C8B-B14F-4D97-AF65-F5344CB8AC3E}">
        <p14:creationId xmlns:p14="http://schemas.microsoft.com/office/powerpoint/2010/main" val="3543740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EDD13-D4E7-662B-8CB3-3153D2BA3E0F}"/>
              </a:ext>
            </a:extLst>
          </p:cNvPr>
          <p:cNvSpPr>
            <a:spLocks noGrp="1"/>
          </p:cNvSpPr>
          <p:nvPr>
            <p:ph type="title"/>
          </p:nvPr>
        </p:nvSpPr>
        <p:spPr/>
        <p:txBody>
          <a:bodyPr/>
          <a:lstStyle/>
          <a:p>
            <a:r>
              <a:rPr lang="en-US" dirty="0"/>
              <a:t>Learnings and conclusion …</a:t>
            </a:r>
            <a:endParaRPr lang="en-IN" dirty="0"/>
          </a:p>
        </p:txBody>
      </p:sp>
      <p:sp>
        <p:nvSpPr>
          <p:cNvPr id="3" name="Content Placeholder 2">
            <a:extLst>
              <a:ext uri="{FF2B5EF4-FFF2-40B4-BE49-F238E27FC236}">
                <a16:creationId xmlns:a16="http://schemas.microsoft.com/office/drawing/2014/main" id="{5960120E-9262-D79B-512A-1C0327C181E6}"/>
              </a:ext>
            </a:extLst>
          </p:cNvPr>
          <p:cNvSpPr>
            <a:spLocks noGrp="1"/>
          </p:cNvSpPr>
          <p:nvPr>
            <p:ph idx="1"/>
          </p:nvPr>
        </p:nvSpPr>
        <p:spPr/>
        <p:txBody>
          <a:bodyPr>
            <a:normAutofit fontScale="62500" lnSpcReduction="20000"/>
          </a:bodyPr>
          <a:lstStyle/>
          <a:p>
            <a:r>
              <a:rPr lang="en-US" dirty="0"/>
              <a:t>The project was a great learning opportunity to learn unsupervised machine learning …As Music recommendation system is widely used in todays entertainment world …This project provided us a great platform to learn the same.</a:t>
            </a:r>
          </a:p>
          <a:p>
            <a:r>
              <a:rPr lang="en-US" b="0" i="0" dirty="0">
                <a:solidFill>
                  <a:srgbClr val="212529"/>
                </a:solidFill>
                <a:effectLst/>
                <a:latin typeface="Times New Roman" panose="02020603050405020304" pitchFamily="18" charset="0"/>
                <a:cs typeface="Times New Roman" panose="02020603050405020304" pitchFamily="18" charset="0"/>
              </a:rPr>
              <a:t>This recommendation engine make your platform maximum personalized. It automate curating and playlisting audio.</a:t>
            </a:r>
          </a:p>
          <a:p>
            <a:endParaRPr lang="en-US" b="0" i="0" dirty="0">
              <a:solidFill>
                <a:srgbClr val="212529"/>
              </a:solidFill>
              <a:effectLst/>
              <a:latin typeface="Times New Roman" panose="02020603050405020304" pitchFamily="18" charset="0"/>
              <a:cs typeface="Times New Roman" panose="02020603050405020304" pitchFamily="18" charset="0"/>
            </a:endParaRPr>
          </a:p>
          <a:p>
            <a:r>
              <a:rPr lang="en-US" dirty="0">
                <a:solidFill>
                  <a:srgbClr val="212529"/>
                </a:solidFill>
                <a:latin typeface="Times New Roman" panose="02020603050405020304" pitchFamily="18" charset="0"/>
                <a:cs typeface="Times New Roman" panose="02020603050405020304" pitchFamily="18" charset="0"/>
              </a:rPr>
              <a:t>This system p</a:t>
            </a:r>
            <a:r>
              <a:rPr lang="en-US" b="0" i="0" dirty="0">
                <a:solidFill>
                  <a:srgbClr val="212529"/>
                </a:solidFill>
                <a:effectLst/>
                <a:latin typeface="Times New Roman" panose="02020603050405020304" pitchFamily="18" charset="0"/>
                <a:cs typeface="Times New Roman" panose="02020603050405020304" pitchFamily="18" charset="0"/>
              </a:rPr>
              <a:t>rovide quality and immersive customer streaming experience and also get insights about users’ behavior and make data-based marketing decisions.</a:t>
            </a:r>
          </a:p>
          <a:p>
            <a:endParaRPr lang="en-US" sz="1800" b="0" i="0" dirty="0">
              <a:solidFill>
                <a:srgbClr val="212529"/>
              </a:solidFill>
              <a:effectLst/>
              <a:latin typeface="Inter"/>
            </a:endParaRPr>
          </a:p>
          <a:p>
            <a:endParaRPr lang="en-US" sz="1800" b="0" i="0" dirty="0">
              <a:solidFill>
                <a:srgbClr val="212529"/>
              </a:solidFill>
              <a:effectLst/>
              <a:latin typeface="Inter"/>
            </a:endParaRPr>
          </a:p>
          <a:p>
            <a:pPr algn="l"/>
            <a:endParaRPr lang="en-US" sz="1800" dirty="0"/>
          </a:p>
          <a:p>
            <a:pPr algn="l"/>
            <a:r>
              <a:rPr lang="en-US" sz="2400" b="0" i="0" u="none" strike="noStrike" baseline="0" dirty="0">
                <a:solidFill>
                  <a:srgbClr val="252525"/>
                </a:solidFill>
                <a:latin typeface="TimesNewRomanPSMT"/>
              </a:rPr>
              <a:t>We were unable to create a model utilizing singular value decomposition and support vector machines due to a lack of time.</a:t>
            </a:r>
          </a:p>
          <a:p>
            <a:pPr algn="l"/>
            <a:r>
              <a:rPr lang="en-US" dirty="0">
                <a:solidFill>
                  <a:srgbClr val="252525"/>
                </a:solidFill>
                <a:latin typeface="TimesNewRomanPSMT"/>
              </a:rPr>
              <a:t>Also, t</a:t>
            </a:r>
            <a:r>
              <a:rPr lang="en-US" sz="2400" b="0" i="0" u="none" strike="noStrike" baseline="0" dirty="0">
                <a:solidFill>
                  <a:srgbClr val="252525"/>
                </a:solidFill>
                <a:latin typeface="TimesNewRomanPSMT"/>
              </a:rPr>
              <a:t>here is a lot of potential in combining several dimensions in this music </a:t>
            </a:r>
            <a:r>
              <a:rPr lang="en-IN" sz="2400" b="0" i="0" u="none" strike="noStrike" baseline="0" dirty="0">
                <a:solidFill>
                  <a:srgbClr val="252525"/>
                </a:solidFill>
                <a:latin typeface="TimesNewRomanPSMT"/>
              </a:rPr>
              <a:t>recommender systems. We will </a:t>
            </a:r>
            <a:r>
              <a:rPr lang="en-IN" dirty="0">
                <a:solidFill>
                  <a:srgbClr val="252525"/>
                </a:solidFill>
                <a:latin typeface="TimesNewRomanPSMT"/>
              </a:rPr>
              <a:t>try to </a:t>
            </a:r>
            <a:r>
              <a:rPr lang="en-IN" sz="2400" b="0" i="0" u="none" strike="noStrike" baseline="0" dirty="0">
                <a:solidFill>
                  <a:srgbClr val="252525"/>
                </a:solidFill>
                <a:latin typeface="TimesNewRomanPSMT"/>
              </a:rPr>
              <a:t>work on the same in the near future.</a:t>
            </a:r>
            <a:endParaRPr lang="en-US" sz="2400" b="0" i="0" u="none" strike="noStrike" baseline="0" dirty="0">
              <a:solidFill>
                <a:srgbClr val="252525"/>
              </a:solidFill>
              <a:latin typeface="TimesNewRomanPSMT"/>
            </a:endParaRPr>
          </a:p>
          <a:p>
            <a:r>
              <a:rPr lang="en-US" dirty="0"/>
              <a:t> .</a:t>
            </a:r>
            <a:endParaRPr lang="en-IN" dirty="0"/>
          </a:p>
        </p:txBody>
      </p:sp>
    </p:spTree>
    <p:extLst>
      <p:ext uri="{BB962C8B-B14F-4D97-AF65-F5344CB8AC3E}">
        <p14:creationId xmlns:p14="http://schemas.microsoft.com/office/powerpoint/2010/main" val="31526766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D8A97-2474-369A-66D9-A83E9F245FF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A460FE-D86F-20D2-6A32-F1205FCBAFF3}"/>
              </a:ext>
            </a:extLst>
          </p:cNvPr>
          <p:cNvSpPr>
            <a:spLocks noGrp="1"/>
          </p:cNvSpPr>
          <p:nvPr>
            <p:ph idx="1"/>
          </p:nvPr>
        </p:nvSpPr>
        <p:spPr>
          <a:xfrm>
            <a:off x="1447137" y="2603500"/>
            <a:ext cx="8533476" cy="1348298"/>
          </a:xfrm>
        </p:spPr>
        <p:txBody>
          <a:bodyPr>
            <a:normAutofit/>
          </a:bodyPr>
          <a:lstStyle/>
          <a:p>
            <a:pPr marL="0" indent="0">
              <a:buNone/>
            </a:pPr>
            <a:r>
              <a:rPr lang="en-US" sz="6600" dirty="0"/>
              <a:t>      THANK YOU</a:t>
            </a:r>
            <a:endParaRPr lang="en-IN" sz="6600" dirty="0"/>
          </a:p>
        </p:txBody>
      </p:sp>
    </p:spTree>
    <p:extLst>
      <p:ext uri="{BB962C8B-B14F-4D97-AF65-F5344CB8AC3E}">
        <p14:creationId xmlns:p14="http://schemas.microsoft.com/office/powerpoint/2010/main" val="3694553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605307" y="785611"/>
            <a:ext cx="3238131" cy="707886"/>
          </a:xfrm>
          <a:prstGeom prst="rect">
            <a:avLst/>
          </a:prstGeom>
          <a:noFill/>
        </p:spPr>
        <p:txBody>
          <a:bodyPr wrap="none" rtlCol="0">
            <a:spAutoFit/>
          </a:bodyPr>
          <a:lstStyle/>
          <a:p>
            <a:r>
              <a:rPr lang="en-US" sz="4000" dirty="0">
                <a:solidFill>
                  <a:srgbClr val="FFC000"/>
                </a:solidFill>
              </a:rPr>
              <a:t>How its works:</a:t>
            </a:r>
            <a:endParaRPr lang="en-IN" sz="4000" dirty="0">
              <a:solidFill>
                <a:srgbClr val="FFC000"/>
              </a:solidFill>
            </a:endParaRPr>
          </a:p>
        </p:txBody>
      </p:sp>
      <p:sp>
        <p:nvSpPr>
          <p:cNvPr id="29" name="TextBox 28"/>
          <p:cNvSpPr txBox="1"/>
          <p:nvPr/>
        </p:nvSpPr>
        <p:spPr>
          <a:xfrm>
            <a:off x="734096" y="2588654"/>
            <a:ext cx="5390002" cy="1446550"/>
          </a:xfrm>
          <a:prstGeom prst="rect">
            <a:avLst/>
          </a:prstGeom>
          <a:noFill/>
        </p:spPr>
        <p:txBody>
          <a:bodyPr wrap="none" rtlCol="0">
            <a:spAutoFit/>
          </a:bodyPr>
          <a:lstStyle/>
          <a:p>
            <a:r>
              <a:rPr lang="en-US" sz="2800" dirty="0"/>
              <a:t>#Data Analysis:</a:t>
            </a:r>
          </a:p>
          <a:p>
            <a:r>
              <a:rPr lang="en-US" sz="2000" dirty="0"/>
              <a:t>&gt;The system collects data from various sources </a:t>
            </a:r>
          </a:p>
          <a:p>
            <a:r>
              <a:rPr lang="en-US" sz="2000" dirty="0"/>
              <a:t>Such as music streaming platforms , social media, </a:t>
            </a:r>
          </a:p>
          <a:p>
            <a:r>
              <a:rPr lang="en-US" sz="2000" dirty="0"/>
              <a:t>User preferences.</a:t>
            </a:r>
            <a:endParaRPr lang="en-IN" sz="2000" dirty="0"/>
          </a:p>
        </p:txBody>
      </p:sp>
      <p:sp>
        <p:nvSpPr>
          <p:cNvPr id="32" name="TextBox 31"/>
          <p:cNvSpPr txBox="1"/>
          <p:nvPr/>
        </p:nvSpPr>
        <p:spPr>
          <a:xfrm>
            <a:off x="6465194" y="2678806"/>
            <a:ext cx="5765361" cy="1354217"/>
          </a:xfrm>
          <a:prstGeom prst="rect">
            <a:avLst/>
          </a:prstGeom>
          <a:noFill/>
        </p:spPr>
        <p:txBody>
          <a:bodyPr wrap="none" rtlCol="0">
            <a:spAutoFit/>
          </a:bodyPr>
          <a:lstStyle/>
          <a:p>
            <a:r>
              <a:rPr lang="en-US" sz="2800" dirty="0"/>
              <a:t>#Algorithm:</a:t>
            </a:r>
          </a:p>
          <a:p>
            <a:r>
              <a:rPr lang="en-US" dirty="0"/>
              <a:t>&gt;Using sophisticated machine learning </a:t>
            </a:r>
            <a:r>
              <a:rPr lang="en-US" dirty="0" err="1"/>
              <a:t>techniques,the</a:t>
            </a:r>
            <a:r>
              <a:rPr lang="en-US" dirty="0"/>
              <a:t> </a:t>
            </a:r>
          </a:p>
          <a:p>
            <a:r>
              <a:rPr lang="en-US" dirty="0" err="1"/>
              <a:t>Algorithums</a:t>
            </a:r>
            <a:r>
              <a:rPr lang="en-US" dirty="0"/>
              <a:t> learn about the users preferences and suggest </a:t>
            </a:r>
          </a:p>
          <a:p>
            <a:r>
              <a:rPr lang="en-US" dirty="0"/>
              <a:t>Similar music.</a:t>
            </a:r>
            <a:endParaRPr lang="en-IN" dirty="0"/>
          </a:p>
        </p:txBody>
      </p:sp>
      <p:sp>
        <p:nvSpPr>
          <p:cNvPr id="36" name="TextBox 35"/>
          <p:cNvSpPr txBox="1"/>
          <p:nvPr/>
        </p:nvSpPr>
        <p:spPr>
          <a:xfrm>
            <a:off x="4314423" y="4494727"/>
            <a:ext cx="5605189" cy="1661993"/>
          </a:xfrm>
          <a:prstGeom prst="rect">
            <a:avLst/>
          </a:prstGeom>
          <a:noFill/>
        </p:spPr>
        <p:txBody>
          <a:bodyPr wrap="none" rtlCol="0">
            <a:spAutoFit/>
          </a:bodyPr>
          <a:lstStyle/>
          <a:p>
            <a:r>
              <a:rPr lang="en-US" sz="2800" dirty="0"/>
              <a:t>#Application:</a:t>
            </a:r>
            <a:endParaRPr lang="en-US" dirty="0"/>
          </a:p>
          <a:p>
            <a:r>
              <a:rPr lang="en-US" dirty="0"/>
              <a:t>&gt;The system </a:t>
            </a:r>
            <a:r>
              <a:rPr lang="en-US" dirty="0" err="1"/>
              <a:t>integrats</a:t>
            </a:r>
            <a:r>
              <a:rPr lang="en-US" dirty="0"/>
              <a:t> with music </a:t>
            </a:r>
            <a:r>
              <a:rPr lang="en-US" dirty="0" err="1"/>
              <a:t>streming</a:t>
            </a:r>
            <a:endParaRPr lang="en-US" dirty="0"/>
          </a:p>
          <a:p>
            <a:r>
              <a:rPr lang="en-US" dirty="0"/>
              <a:t>Applications like Spotify or apple </a:t>
            </a:r>
            <a:r>
              <a:rPr lang="en-US" dirty="0" err="1"/>
              <a:t>muaic</a:t>
            </a:r>
            <a:r>
              <a:rPr lang="en-US" dirty="0"/>
              <a:t> and recommends </a:t>
            </a:r>
          </a:p>
          <a:p>
            <a:r>
              <a:rPr lang="en-US" dirty="0"/>
              <a:t>Personalized playlists to the users.</a:t>
            </a:r>
          </a:p>
          <a:p>
            <a:endParaRPr lang="en-IN" sz="2000" dirty="0"/>
          </a:p>
        </p:txBody>
      </p:sp>
    </p:spTree>
    <p:extLst>
      <p:ext uri="{BB962C8B-B14F-4D97-AF65-F5344CB8AC3E}">
        <p14:creationId xmlns:p14="http://schemas.microsoft.com/office/powerpoint/2010/main" val="2809451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7030A0"/>
                </a:solidFill>
              </a:rPr>
              <a:t>Project </a:t>
            </a:r>
            <a:r>
              <a:rPr lang="en-US" dirty="0" err="1">
                <a:solidFill>
                  <a:srgbClr val="7030A0"/>
                </a:solidFill>
              </a:rPr>
              <a:t>WorkFlow</a:t>
            </a:r>
            <a:r>
              <a:rPr lang="en-US" dirty="0">
                <a:solidFill>
                  <a:srgbClr val="7030A0"/>
                </a:solidFill>
              </a:rPr>
              <a:t>:</a:t>
            </a:r>
            <a:endParaRPr lang="en-IN" dirty="0">
              <a:solidFill>
                <a:srgbClr val="7030A0"/>
              </a:solidFill>
            </a:endParaRPr>
          </a:p>
        </p:txBody>
      </p:sp>
      <p:sp>
        <p:nvSpPr>
          <p:cNvPr id="4" name="Content Placeholder 3"/>
          <p:cNvSpPr>
            <a:spLocks noGrp="1"/>
          </p:cNvSpPr>
          <p:nvPr>
            <p:ph idx="1"/>
          </p:nvPr>
        </p:nvSpPr>
        <p:spPr>
          <a:xfrm>
            <a:off x="1154954" y="2603499"/>
            <a:ext cx="9452086" cy="3940423"/>
          </a:xfrm>
        </p:spPr>
        <p:txBody>
          <a:bodyPr>
            <a:noAutofit/>
          </a:bodyPr>
          <a:lstStyle/>
          <a:p>
            <a:r>
              <a:rPr lang="en-US" sz="1400" dirty="0"/>
              <a:t>Understanding the objectives.</a:t>
            </a:r>
          </a:p>
          <a:p>
            <a:r>
              <a:rPr lang="en-US" sz="1400" dirty="0"/>
              <a:t>Importing the necessary libraries.</a:t>
            </a:r>
          </a:p>
          <a:p>
            <a:r>
              <a:rPr lang="en-US" sz="1400" dirty="0"/>
              <a:t>Loading the Dataset.</a:t>
            </a:r>
          </a:p>
          <a:p>
            <a:r>
              <a:rPr lang="en-US" sz="1400" dirty="0"/>
              <a:t>Data understanding.</a:t>
            </a:r>
          </a:p>
          <a:p>
            <a:r>
              <a:rPr lang="en-US" sz="1400" dirty="0"/>
              <a:t>Data preprocessing.</a:t>
            </a:r>
          </a:p>
          <a:p>
            <a:r>
              <a:rPr lang="en-US" sz="1400" dirty="0"/>
              <a:t>Exploratory Data analysis.</a:t>
            </a:r>
          </a:p>
          <a:p>
            <a:r>
              <a:rPr lang="en-US" sz="1400" dirty="0"/>
              <a:t>Feature Scaling.</a:t>
            </a:r>
          </a:p>
          <a:p>
            <a:r>
              <a:rPr lang="en-US" sz="1400" dirty="0"/>
              <a:t>Data visualization.</a:t>
            </a:r>
          </a:p>
          <a:p>
            <a:r>
              <a:rPr lang="en-US" sz="1400" dirty="0"/>
              <a:t>Model building using user based collaborative filtering.</a:t>
            </a:r>
          </a:p>
          <a:p>
            <a:r>
              <a:rPr lang="en-US" sz="1400" dirty="0"/>
              <a:t>Model training and testing.</a:t>
            </a:r>
          </a:p>
          <a:p>
            <a:r>
              <a:rPr lang="en-US" sz="1400" dirty="0"/>
              <a:t>Model Deployment.</a:t>
            </a:r>
          </a:p>
          <a:p>
            <a:endParaRPr lang="en-US" sz="1400" dirty="0"/>
          </a:p>
          <a:p>
            <a:endParaRPr lang="en-IN" sz="1400" dirty="0"/>
          </a:p>
        </p:txBody>
      </p:sp>
    </p:spTree>
    <p:extLst>
      <p:ext uri="{BB962C8B-B14F-4D97-AF65-F5344CB8AC3E}">
        <p14:creationId xmlns:p14="http://schemas.microsoft.com/office/powerpoint/2010/main" val="2154461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50000"/>
                  </a:schemeClr>
                </a:solidFill>
              </a:rPr>
              <a:t>Data Collection and Analysis:</a:t>
            </a:r>
            <a:endParaRPr lang="en-IN" dirty="0">
              <a:solidFill>
                <a:schemeClr val="accent6">
                  <a:lumMod val="50000"/>
                </a:schemeClr>
              </a:solidFill>
            </a:endParaRPr>
          </a:p>
        </p:txBody>
      </p:sp>
      <p:sp>
        <p:nvSpPr>
          <p:cNvPr id="4" name="TextBox 3"/>
          <p:cNvSpPr txBox="1"/>
          <p:nvPr/>
        </p:nvSpPr>
        <p:spPr>
          <a:xfrm>
            <a:off x="888642" y="1893194"/>
            <a:ext cx="4861524" cy="1292662"/>
          </a:xfrm>
          <a:prstGeom prst="rect">
            <a:avLst/>
          </a:prstGeom>
          <a:noFill/>
        </p:spPr>
        <p:txBody>
          <a:bodyPr wrap="none" rtlCol="0">
            <a:spAutoFit/>
          </a:bodyPr>
          <a:lstStyle/>
          <a:p>
            <a:r>
              <a:rPr lang="en-US" sz="2400" dirty="0"/>
              <a:t>User listening Habits:</a:t>
            </a:r>
          </a:p>
          <a:p>
            <a:r>
              <a:rPr lang="en-US" dirty="0"/>
              <a:t>&gt;</a:t>
            </a:r>
            <a:r>
              <a:rPr lang="en-US" dirty="0" err="1"/>
              <a:t>Analysing</a:t>
            </a:r>
            <a:r>
              <a:rPr lang="en-US" dirty="0"/>
              <a:t> user listening helps </a:t>
            </a:r>
            <a:r>
              <a:rPr lang="en-US" dirty="0" err="1"/>
              <a:t>deternine</a:t>
            </a:r>
            <a:r>
              <a:rPr lang="en-US" dirty="0"/>
              <a:t> musical</a:t>
            </a:r>
          </a:p>
          <a:p>
            <a:r>
              <a:rPr lang="en-US" dirty="0" err="1"/>
              <a:t>Preferences,favorite</a:t>
            </a:r>
            <a:r>
              <a:rPr lang="en-US" dirty="0"/>
              <a:t> </a:t>
            </a:r>
            <a:r>
              <a:rPr lang="en-US" dirty="0" err="1"/>
              <a:t>genres,and</a:t>
            </a:r>
            <a:r>
              <a:rPr lang="en-US" dirty="0"/>
              <a:t> frequently played</a:t>
            </a:r>
          </a:p>
          <a:p>
            <a:r>
              <a:rPr lang="en-US" dirty="0"/>
              <a:t>Artists.</a:t>
            </a:r>
            <a:endParaRPr lang="en-IN" dirty="0"/>
          </a:p>
        </p:txBody>
      </p:sp>
      <p:sp>
        <p:nvSpPr>
          <p:cNvPr id="5" name="TextBox 4"/>
          <p:cNvSpPr txBox="1"/>
          <p:nvPr/>
        </p:nvSpPr>
        <p:spPr>
          <a:xfrm>
            <a:off x="6555346" y="1996225"/>
            <a:ext cx="5699765" cy="1292662"/>
          </a:xfrm>
          <a:prstGeom prst="rect">
            <a:avLst/>
          </a:prstGeom>
          <a:noFill/>
        </p:spPr>
        <p:txBody>
          <a:bodyPr wrap="none" rtlCol="0">
            <a:spAutoFit/>
          </a:bodyPr>
          <a:lstStyle/>
          <a:p>
            <a:r>
              <a:rPr lang="en-US" sz="2400" dirty="0"/>
              <a:t>Social Media Trends:</a:t>
            </a:r>
          </a:p>
          <a:p>
            <a:r>
              <a:rPr lang="en-US" dirty="0"/>
              <a:t>&gt;By monitoring social media </a:t>
            </a:r>
            <a:r>
              <a:rPr lang="en-US" dirty="0" err="1"/>
              <a:t>plaforms,the</a:t>
            </a:r>
            <a:r>
              <a:rPr lang="en-US" dirty="0"/>
              <a:t> system captures </a:t>
            </a:r>
          </a:p>
          <a:p>
            <a:r>
              <a:rPr lang="en-US" dirty="0"/>
              <a:t>Emerging trends and identifies popular </a:t>
            </a:r>
            <a:r>
              <a:rPr lang="en-US" dirty="0" err="1"/>
              <a:t>songs,artists</a:t>
            </a:r>
            <a:r>
              <a:rPr lang="en-US" dirty="0"/>
              <a:t> and </a:t>
            </a:r>
          </a:p>
          <a:p>
            <a:r>
              <a:rPr lang="en-US" dirty="0"/>
              <a:t>Genres.</a:t>
            </a:r>
            <a:endParaRPr lang="en-IN" dirty="0"/>
          </a:p>
        </p:txBody>
      </p:sp>
      <p:sp>
        <p:nvSpPr>
          <p:cNvPr id="6" name="TextBox 5"/>
          <p:cNvSpPr txBox="1"/>
          <p:nvPr/>
        </p:nvSpPr>
        <p:spPr>
          <a:xfrm>
            <a:off x="4353059" y="4108361"/>
            <a:ext cx="5677965" cy="1569660"/>
          </a:xfrm>
          <a:prstGeom prst="rect">
            <a:avLst/>
          </a:prstGeom>
          <a:noFill/>
        </p:spPr>
        <p:txBody>
          <a:bodyPr wrap="none" rtlCol="0">
            <a:spAutoFit/>
          </a:bodyPr>
          <a:lstStyle/>
          <a:p>
            <a:r>
              <a:rPr lang="en-US" sz="2400" dirty="0"/>
              <a:t>Artists Information:</a:t>
            </a:r>
          </a:p>
          <a:p>
            <a:r>
              <a:rPr lang="en-US" dirty="0"/>
              <a:t>&gt;Collecting data about individual artists, their styles ,</a:t>
            </a:r>
          </a:p>
          <a:p>
            <a:r>
              <a:rPr lang="en-US" dirty="0" err="1"/>
              <a:t>Collaborations,and</a:t>
            </a:r>
            <a:r>
              <a:rPr lang="en-US" dirty="0"/>
              <a:t> attributes helps in creating meaningful </a:t>
            </a:r>
          </a:p>
          <a:p>
            <a:r>
              <a:rPr lang="en-US" dirty="0"/>
              <a:t>Recommendations.</a:t>
            </a:r>
          </a:p>
          <a:p>
            <a:endParaRPr lang="en-IN" dirty="0"/>
          </a:p>
        </p:txBody>
      </p:sp>
    </p:spTree>
    <p:extLst>
      <p:ext uri="{BB962C8B-B14F-4D97-AF65-F5344CB8AC3E}">
        <p14:creationId xmlns:p14="http://schemas.microsoft.com/office/powerpoint/2010/main" val="3222451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solidFill>
                  <a:srgbClr val="00B0F0"/>
                </a:solidFill>
              </a:rPr>
              <a:t>Data collection and Analysis:</a:t>
            </a:r>
            <a:endParaRPr lang="en-IN" b="1" dirty="0">
              <a:solidFill>
                <a:srgbClr val="00B0F0"/>
              </a:solidFill>
            </a:endParaRPr>
          </a:p>
        </p:txBody>
      </p:sp>
      <p:sp>
        <p:nvSpPr>
          <p:cNvPr id="5" name="TextBox 4"/>
          <p:cNvSpPr txBox="1"/>
          <p:nvPr/>
        </p:nvSpPr>
        <p:spPr>
          <a:xfrm>
            <a:off x="1043189" y="1880315"/>
            <a:ext cx="2399760" cy="2246769"/>
          </a:xfrm>
          <a:prstGeom prst="rect">
            <a:avLst/>
          </a:prstGeom>
          <a:noFill/>
        </p:spPr>
        <p:txBody>
          <a:bodyPr wrap="none" rtlCol="0">
            <a:spAutoFit/>
          </a:bodyPr>
          <a:lstStyle/>
          <a:p>
            <a:r>
              <a:rPr lang="en-US" sz="2000" b="1" dirty="0"/>
              <a:t>1.Data collection.</a:t>
            </a:r>
          </a:p>
          <a:p>
            <a:endParaRPr lang="en-US" sz="2000" b="1" dirty="0"/>
          </a:p>
          <a:p>
            <a:r>
              <a:rPr lang="en-US" sz="2000" b="1" dirty="0"/>
              <a:t>2.Pre-processing.</a:t>
            </a:r>
          </a:p>
          <a:p>
            <a:endParaRPr lang="en-US" sz="2000" b="1" dirty="0"/>
          </a:p>
          <a:p>
            <a:r>
              <a:rPr lang="en-US" sz="2000" b="1" dirty="0"/>
              <a:t>3.Analysis.</a:t>
            </a:r>
          </a:p>
          <a:p>
            <a:endParaRPr lang="en-US" sz="2000" b="1" dirty="0"/>
          </a:p>
          <a:p>
            <a:r>
              <a:rPr lang="en-US" sz="2000" b="1" dirty="0"/>
              <a:t>4.Feature Extraction.</a:t>
            </a:r>
          </a:p>
        </p:txBody>
      </p:sp>
    </p:spTree>
    <p:extLst>
      <p:ext uri="{BB962C8B-B14F-4D97-AF65-F5344CB8AC3E}">
        <p14:creationId xmlns:p14="http://schemas.microsoft.com/office/powerpoint/2010/main" val="1372802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000" b="1" kern="0" spc="-131" dirty="0">
                <a:ea typeface="p22-mackinac-pro" pitchFamily="34" charset="-122"/>
                <a:sym typeface="Arial"/>
              </a:rPr>
              <a:t>After understanding the objective of the project and then importing all the necessary libraries, we will import the required dataset in csv format. Our dataset consist of 42305 rows and 20 columns in total.</a:t>
            </a:r>
            <a:br>
              <a:rPr lang="en-IN" sz="1800" b="1" kern="0" spc="-131" dirty="0">
                <a:ea typeface="p22-mackinac-pro" pitchFamily="34" charset="-122"/>
              </a:rPr>
            </a:br>
            <a:endParaRPr lang="en-IN" sz="1800" b="1" dirty="0"/>
          </a:p>
        </p:txBody>
      </p:sp>
      <p:sp>
        <p:nvSpPr>
          <p:cNvPr id="3" name="TextBox 2"/>
          <p:cNvSpPr txBox="1"/>
          <p:nvPr/>
        </p:nvSpPr>
        <p:spPr>
          <a:xfrm>
            <a:off x="1056068" y="1777285"/>
            <a:ext cx="184731" cy="646331"/>
          </a:xfrm>
          <a:prstGeom prst="rect">
            <a:avLst/>
          </a:prstGeom>
          <a:noFill/>
        </p:spPr>
        <p:txBody>
          <a:bodyPr wrap="none" rtlCol="0">
            <a:spAutoFit/>
          </a:bodyPr>
          <a:lstStyle/>
          <a:p>
            <a:endParaRPr lang="en-IN" b="1" kern="0" spc="-131" dirty="0">
              <a:solidFill>
                <a:srgbClr val="591CE6"/>
              </a:solidFill>
              <a:ea typeface="p22-mackinac-pro" pitchFamily="34" charset="-122"/>
            </a:endParaRPr>
          </a:p>
          <a:p>
            <a:endParaRPr lang="en-IN" dirty="0"/>
          </a:p>
        </p:txBody>
      </p:sp>
      <p:graphicFrame>
        <p:nvGraphicFramePr>
          <p:cNvPr id="4" name="Table 3"/>
          <p:cNvGraphicFramePr>
            <a:graphicFrameLocks noGrp="1"/>
          </p:cNvGraphicFramePr>
          <p:nvPr/>
        </p:nvGraphicFramePr>
        <p:xfrm>
          <a:off x="5663872" y="1824196"/>
          <a:ext cx="864255" cy="4354196"/>
        </p:xfrm>
        <a:graphic>
          <a:graphicData uri="http://schemas.openxmlformats.org/drawingml/2006/table">
            <a:tbl>
              <a:tblPr/>
              <a:tblGrid>
                <a:gridCol w="41155">
                  <a:extLst>
                    <a:ext uri="{9D8B030D-6E8A-4147-A177-3AD203B41FA5}">
                      <a16:colId xmlns:a16="http://schemas.microsoft.com/office/drawing/2014/main" val="20000"/>
                    </a:ext>
                  </a:extLst>
                </a:gridCol>
                <a:gridCol w="41155">
                  <a:extLst>
                    <a:ext uri="{9D8B030D-6E8A-4147-A177-3AD203B41FA5}">
                      <a16:colId xmlns:a16="http://schemas.microsoft.com/office/drawing/2014/main" val="20001"/>
                    </a:ext>
                  </a:extLst>
                </a:gridCol>
                <a:gridCol w="41155">
                  <a:extLst>
                    <a:ext uri="{9D8B030D-6E8A-4147-A177-3AD203B41FA5}">
                      <a16:colId xmlns:a16="http://schemas.microsoft.com/office/drawing/2014/main" val="20002"/>
                    </a:ext>
                  </a:extLst>
                </a:gridCol>
                <a:gridCol w="41155">
                  <a:extLst>
                    <a:ext uri="{9D8B030D-6E8A-4147-A177-3AD203B41FA5}">
                      <a16:colId xmlns:a16="http://schemas.microsoft.com/office/drawing/2014/main" val="20003"/>
                    </a:ext>
                  </a:extLst>
                </a:gridCol>
                <a:gridCol w="41155">
                  <a:extLst>
                    <a:ext uri="{9D8B030D-6E8A-4147-A177-3AD203B41FA5}">
                      <a16:colId xmlns:a16="http://schemas.microsoft.com/office/drawing/2014/main" val="20004"/>
                    </a:ext>
                  </a:extLst>
                </a:gridCol>
                <a:gridCol w="41155">
                  <a:extLst>
                    <a:ext uri="{9D8B030D-6E8A-4147-A177-3AD203B41FA5}">
                      <a16:colId xmlns:a16="http://schemas.microsoft.com/office/drawing/2014/main" val="20005"/>
                    </a:ext>
                  </a:extLst>
                </a:gridCol>
                <a:gridCol w="41155">
                  <a:extLst>
                    <a:ext uri="{9D8B030D-6E8A-4147-A177-3AD203B41FA5}">
                      <a16:colId xmlns:a16="http://schemas.microsoft.com/office/drawing/2014/main" val="20006"/>
                    </a:ext>
                  </a:extLst>
                </a:gridCol>
                <a:gridCol w="41155">
                  <a:extLst>
                    <a:ext uri="{9D8B030D-6E8A-4147-A177-3AD203B41FA5}">
                      <a16:colId xmlns:a16="http://schemas.microsoft.com/office/drawing/2014/main" val="20007"/>
                    </a:ext>
                  </a:extLst>
                </a:gridCol>
                <a:gridCol w="41155">
                  <a:extLst>
                    <a:ext uri="{9D8B030D-6E8A-4147-A177-3AD203B41FA5}">
                      <a16:colId xmlns:a16="http://schemas.microsoft.com/office/drawing/2014/main" val="20008"/>
                    </a:ext>
                  </a:extLst>
                </a:gridCol>
                <a:gridCol w="41155">
                  <a:extLst>
                    <a:ext uri="{9D8B030D-6E8A-4147-A177-3AD203B41FA5}">
                      <a16:colId xmlns:a16="http://schemas.microsoft.com/office/drawing/2014/main" val="20009"/>
                    </a:ext>
                  </a:extLst>
                </a:gridCol>
                <a:gridCol w="41155">
                  <a:extLst>
                    <a:ext uri="{9D8B030D-6E8A-4147-A177-3AD203B41FA5}">
                      <a16:colId xmlns:a16="http://schemas.microsoft.com/office/drawing/2014/main" val="20010"/>
                    </a:ext>
                  </a:extLst>
                </a:gridCol>
                <a:gridCol w="41155">
                  <a:extLst>
                    <a:ext uri="{9D8B030D-6E8A-4147-A177-3AD203B41FA5}">
                      <a16:colId xmlns:a16="http://schemas.microsoft.com/office/drawing/2014/main" val="20011"/>
                    </a:ext>
                  </a:extLst>
                </a:gridCol>
                <a:gridCol w="41155">
                  <a:extLst>
                    <a:ext uri="{9D8B030D-6E8A-4147-A177-3AD203B41FA5}">
                      <a16:colId xmlns:a16="http://schemas.microsoft.com/office/drawing/2014/main" val="20012"/>
                    </a:ext>
                  </a:extLst>
                </a:gridCol>
                <a:gridCol w="41155">
                  <a:extLst>
                    <a:ext uri="{9D8B030D-6E8A-4147-A177-3AD203B41FA5}">
                      <a16:colId xmlns:a16="http://schemas.microsoft.com/office/drawing/2014/main" val="20013"/>
                    </a:ext>
                  </a:extLst>
                </a:gridCol>
                <a:gridCol w="41155">
                  <a:extLst>
                    <a:ext uri="{9D8B030D-6E8A-4147-A177-3AD203B41FA5}">
                      <a16:colId xmlns:a16="http://schemas.microsoft.com/office/drawing/2014/main" val="20014"/>
                    </a:ext>
                  </a:extLst>
                </a:gridCol>
                <a:gridCol w="41155">
                  <a:extLst>
                    <a:ext uri="{9D8B030D-6E8A-4147-A177-3AD203B41FA5}">
                      <a16:colId xmlns:a16="http://schemas.microsoft.com/office/drawing/2014/main" val="20015"/>
                    </a:ext>
                  </a:extLst>
                </a:gridCol>
                <a:gridCol w="41155">
                  <a:extLst>
                    <a:ext uri="{9D8B030D-6E8A-4147-A177-3AD203B41FA5}">
                      <a16:colId xmlns:a16="http://schemas.microsoft.com/office/drawing/2014/main" val="20016"/>
                    </a:ext>
                  </a:extLst>
                </a:gridCol>
                <a:gridCol w="41155">
                  <a:extLst>
                    <a:ext uri="{9D8B030D-6E8A-4147-A177-3AD203B41FA5}">
                      <a16:colId xmlns:a16="http://schemas.microsoft.com/office/drawing/2014/main" val="20017"/>
                    </a:ext>
                  </a:extLst>
                </a:gridCol>
                <a:gridCol w="41155">
                  <a:extLst>
                    <a:ext uri="{9D8B030D-6E8A-4147-A177-3AD203B41FA5}">
                      <a16:colId xmlns:a16="http://schemas.microsoft.com/office/drawing/2014/main" val="20018"/>
                    </a:ext>
                  </a:extLst>
                </a:gridCol>
                <a:gridCol w="41155">
                  <a:extLst>
                    <a:ext uri="{9D8B030D-6E8A-4147-A177-3AD203B41FA5}">
                      <a16:colId xmlns:a16="http://schemas.microsoft.com/office/drawing/2014/main" val="20019"/>
                    </a:ext>
                  </a:extLst>
                </a:gridCol>
                <a:gridCol w="41155">
                  <a:extLst>
                    <a:ext uri="{9D8B030D-6E8A-4147-A177-3AD203B41FA5}">
                      <a16:colId xmlns:a16="http://schemas.microsoft.com/office/drawing/2014/main" val="20020"/>
                    </a:ext>
                  </a:extLst>
                </a:gridCol>
              </a:tblGrid>
              <a:tr h="142790">
                <a:tc>
                  <a:txBody>
                    <a:bodyPr/>
                    <a:lstStyle/>
                    <a:p>
                      <a:endParaRPr lang="en-IN" sz="100"/>
                    </a:p>
                  </a:txBody>
                  <a:tcPr marL="7515" marR="7515" marT="3758" marB="3758" anchor="ctr">
                    <a:lnL>
                      <a:noFill/>
                    </a:lnL>
                    <a:lnR>
                      <a:noFill/>
                    </a:lnR>
                    <a:lnT>
                      <a:noFill/>
                    </a:lnT>
                    <a:lnB>
                      <a:noFill/>
                    </a:lnB>
                  </a:tcPr>
                </a:tc>
                <a:tc>
                  <a:txBody>
                    <a:bodyPr/>
                    <a:lstStyle/>
                    <a:p>
                      <a:r>
                        <a:rPr lang="en-IN" sz="100"/>
                        <a:t>danceability</a:t>
                      </a:r>
                    </a:p>
                  </a:txBody>
                  <a:tcPr marL="7515" marR="7515" marT="3758" marB="3758" anchor="ctr">
                    <a:lnL>
                      <a:noFill/>
                    </a:lnL>
                    <a:lnR>
                      <a:noFill/>
                    </a:lnR>
                    <a:lnT>
                      <a:noFill/>
                    </a:lnT>
                    <a:lnB>
                      <a:noFill/>
                    </a:lnB>
                  </a:tcPr>
                </a:tc>
                <a:tc>
                  <a:txBody>
                    <a:bodyPr/>
                    <a:lstStyle/>
                    <a:p>
                      <a:r>
                        <a:rPr lang="en-IN" sz="100"/>
                        <a:t>energy</a:t>
                      </a:r>
                    </a:p>
                  </a:txBody>
                  <a:tcPr marL="7515" marR="7515" marT="3758" marB="3758" anchor="ctr">
                    <a:lnL>
                      <a:noFill/>
                    </a:lnL>
                    <a:lnR>
                      <a:noFill/>
                    </a:lnR>
                    <a:lnT>
                      <a:noFill/>
                    </a:lnT>
                    <a:lnB>
                      <a:noFill/>
                    </a:lnB>
                  </a:tcPr>
                </a:tc>
                <a:tc>
                  <a:txBody>
                    <a:bodyPr/>
                    <a:lstStyle/>
                    <a:p>
                      <a:r>
                        <a:rPr lang="en-IN" sz="100"/>
                        <a:t>key</a:t>
                      </a:r>
                    </a:p>
                  </a:txBody>
                  <a:tcPr marL="7515" marR="7515" marT="3758" marB="3758" anchor="ctr">
                    <a:lnL>
                      <a:noFill/>
                    </a:lnL>
                    <a:lnR>
                      <a:noFill/>
                    </a:lnR>
                    <a:lnT>
                      <a:noFill/>
                    </a:lnT>
                    <a:lnB>
                      <a:noFill/>
                    </a:lnB>
                  </a:tcPr>
                </a:tc>
                <a:tc>
                  <a:txBody>
                    <a:bodyPr/>
                    <a:lstStyle/>
                    <a:p>
                      <a:r>
                        <a:rPr lang="en-IN" sz="100"/>
                        <a:t>loudness</a:t>
                      </a:r>
                    </a:p>
                  </a:txBody>
                  <a:tcPr marL="7515" marR="7515" marT="3758" marB="3758" anchor="ctr">
                    <a:lnL>
                      <a:noFill/>
                    </a:lnL>
                    <a:lnR>
                      <a:noFill/>
                    </a:lnR>
                    <a:lnT>
                      <a:noFill/>
                    </a:lnT>
                    <a:lnB>
                      <a:noFill/>
                    </a:lnB>
                  </a:tcPr>
                </a:tc>
                <a:tc>
                  <a:txBody>
                    <a:bodyPr/>
                    <a:lstStyle/>
                    <a:p>
                      <a:r>
                        <a:rPr lang="en-IN" sz="100"/>
                        <a:t>mode</a:t>
                      </a:r>
                    </a:p>
                  </a:txBody>
                  <a:tcPr marL="7515" marR="7515" marT="3758" marB="3758" anchor="ctr">
                    <a:lnL>
                      <a:noFill/>
                    </a:lnL>
                    <a:lnR>
                      <a:noFill/>
                    </a:lnR>
                    <a:lnT>
                      <a:noFill/>
                    </a:lnT>
                    <a:lnB>
                      <a:noFill/>
                    </a:lnB>
                  </a:tcPr>
                </a:tc>
                <a:tc>
                  <a:txBody>
                    <a:bodyPr/>
                    <a:lstStyle/>
                    <a:p>
                      <a:r>
                        <a:rPr lang="en-IN" sz="100"/>
                        <a:t>speechiness</a:t>
                      </a:r>
                    </a:p>
                  </a:txBody>
                  <a:tcPr marL="7515" marR="7515" marT="3758" marB="3758" anchor="ctr">
                    <a:lnL>
                      <a:noFill/>
                    </a:lnL>
                    <a:lnR>
                      <a:noFill/>
                    </a:lnR>
                    <a:lnT>
                      <a:noFill/>
                    </a:lnT>
                    <a:lnB>
                      <a:noFill/>
                    </a:lnB>
                  </a:tcPr>
                </a:tc>
                <a:tc>
                  <a:txBody>
                    <a:bodyPr/>
                    <a:lstStyle/>
                    <a:p>
                      <a:r>
                        <a:rPr lang="en-IN" sz="100"/>
                        <a:t>acousticness</a:t>
                      </a:r>
                    </a:p>
                  </a:txBody>
                  <a:tcPr marL="7515" marR="7515" marT="3758" marB="3758" anchor="ctr">
                    <a:lnL>
                      <a:noFill/>
                    </a:lnL>
                    <a:lnR>
                      <a:noFill/>
                    </a:lnR>
                    <a:lnT>
                      <a:noFill/>
                    </a:lnT>
                    <a:lnB>
                      <a:noFill/>
                    </a:lnB>
                  </a:tcPr>
                </a:tc>
                <a:tc>
                  <a:txBody>
                    <a:bodyPr/>
                    <a:lstStyle/>
                    <a:p>
                      <a:r>
                        <a:rPr lang="en-IN" sz="100"/>
                        <a:t>instrumentalness</a:t>
                      </a:r>
                    </a:p>
                  </a:txBody>
                  <a:tcPr marL="7515" marR="7515" marT="3758" marB="3758" anchor="ctr">
                    <a:lnL>
                      <a:noFill/>
                    </a:lnL>
                    <a:lnR>
                      <a:noFill/>
                    </a:lnR>
                    <a:lnT>
                      <a:noFill/>
                    </a:lnT>
                    <a:lnB>
                      <a:noFill/>
                    </a:lnB>
                  </a:tcPr>
                </a:tc>
                <a:tc>
                  <a:txBody>
                    <a:bodyPr/>
                    <a:lstStyle/>
                    <a:p>
                      <a:r>
                        <a:rPr lang="en-IN" sz="100"/>
                        <a:t>liveness</a:t>
                      </a:r>
                    </a:p>
                  </a:txBody>
                  <a:tcPr marL="7515" marR="7515" marT="3758" marB="3758" anchor="ctr">
                    <a:lnL>
                      <a:noFill/>
                    </a:lnL>
                    <a:lnR>
                      <a:noFill/>
                    </a:lnR>
                    <a:lnT>
                      <a:noFill/>
                    </a:lnT>
                    <a:lnB>
                      <a:noFill/>
                    </a:lnB>
                  </a:tcPr>
                </a:tc>
                <a:tc>
                  <a:txBody>
                    <a:bodyPr/>
                    <a:lstStyle/>
                    <a:p>
                      <a:r>
                        <a:rPr lang="en-IN" sz="100"/>
                        <a:t>valence</a:t>
                      </a:r>
                    </a:p>
                  </a:txBody>
                  <a:tcPr marL="7515" marR="7515" marT="3758" marB="3758" anchor="ctr">
                    <a:lnL>
                      <a:noFill/>
                    </a:lnL>
                    <a:lnR>
                      <a:noFill/>
                    </a:lnR>
                    <a:lnT>
                      <a:noFill/>
                    </a:lnT>
                    <a:lnB>
                      <a:noFill/>
                    </a:lnB>
                  </a:tcPr>
                </a:tc>
                <a:tc>
                  <a:txBody>
                    <a:bodyPr/>
                    <a:lstStyle/>
                    <a:p>
                      <a:r>
                        <a:rPr lang="en-IN" sz="100"/>
                        <a:t>tempo</a:t>
                      </a:r>
                    </a:p>
                  </a:txBody>
                  <a:tcPr marL="7515" marR="7515" marT="3758" marB="3758" anchor="ctr">
                    <a:lnL>
                      <a:noFill/>
                    </a:lnL>
                    <a:lnR>
                      <a:noFill/>
                    </a:lnR>
                    <a:lnT>
                      <a:noFill/>
                    </a:lnT>
                    <a:lnB>
                      <a:noFill/>
                    </a:lnB>
                  </a:tcPr>
                </a:tc>
                <a:tc>
                  <a:txBody>
                    <a:bodyPr/>
                    <a:lstStyle/>
                    <a:p>
                      <a:r>
                        <a:rPr lang="en-IN" sz="100"/>
                        <a:t>type</a:t>
                      </a:r>
                    </a:p>
                  </a:txBody>
                  <a:tcPr marL="7515" marR="7515" marT="3758" marB="3758" anchor="ctr">
                    <a:lnL>
                      <a:noFill/>
                    </a:lnL>
                    <a:lnR>
                      <a:noFill/>
                    </a:lnR>
                    <a:lnT>
                      <a:noFill/>
                    </a:lnT>
                    <a:lnB>
                      <a:noFill/>
                    </a:lnB>
                  </a:tcPr>
                </a:tc>
                <a:tc>
                  <a:txBody>
                    <a:bodyPr/>
                    <a:lstStyle/>
                    <a:p>
                      <a:r>
                        <a:rPr lang="en-IN" sz="100"/>
                        <a:t>id</a:t>
                      </a:r>
                    </a:p>
                  </a:txBody>
                  <a:tcPr marL="7515" marR="7515" marT="3758" marB="3758" anchor="ctr">
                    <a:lnL>
                      <a:noFill/>
                    </a:lnL>
                    <a:lnR>
                      <a:noFill/>
                    </a:lnR>
                    <a:lnT>
                      <a:noFill/>
                    </a:lnT>
                    <a:lnB>
                      <a:noFill/>
                    </a:lnB>
                  </a:tcPr>
                </a:tc>
                <a:tc>
                  <a:txBody>
                    <a:bodyPr/>
                    <a:lstStyle/>
                    <a:p>
                      <a:r>
                        <a:rPr lang="en-IN" sz="100"/>
                        <a:t>uri</a:t>
                      </a:r>
                    </a:p>
                  </a:txBody>
                  <a:tcPr marL="7515" marR="7515" marT="3758" marB="3758" anchor="ctr">
                    <a:lnL>
                      <a:noFill/>
                    </a:lnL>
                    <a:lnR>
                      <a:noFill/>
                    </a:lnR>
                    <a:lnT>
                      <a:noFill/>
                    </a:lnT>
                    <a:lnB>
                      <a:noFill/>
                    </a:lnB>
                  </a:tcPr>
                </a:tc>
                <a:tc>
                  <a:txBody>
                    <a:bodyPr/>
                    <a:lstStyle/>
                    <a:p>
                      <a:r>
                        <a:rPr lang="en-IN" sz="100"/>
                        <a:t>track_href</a:t>
                      </a:r>
                    </a:p>
                  </a:txBody>
                  <a:tcPr marL="7515" marR="7515" marT="3758" marB="3758" anchor="ctr">
                    <a:lnL>
                      <a:noFill/>
                    </a:lnL>
                    <a:lnR>
                      <a:noFill/>
                    </a:lnR>
                    <a:lnT>
                      <a:noFill/>
                    </a:lnT>
                    <a:lnB>
                      <a:noFill/>
                    </a:lnB>
                  </a:tcPr>
                </a:tc>
                <a:tc>
                  <a:txBody>
                    <a:bodyPr/>
                    <a:lstStyle/>
                    <a:p>
                      <a:r>
                        <a:rPr lang="en-IN" sz="100"/>
                        <a:t>analysis_url</a:t>
                      </a:r>
                    </a:p>
                  </a:txBody>
                  <a:tcPr marL="7515" marR="7515" marT="3758" marB="3758" anchor="ctr">
                    <a:lnL>
                      <a:noFill/>
                    </a:lnL>
                    <a:lnR>
                      <a:noFill/>
                    </a:lnR>
                    <a:lnT>
                      <a:noFill/>
                    </a:lnT>
                    <a:lnB>
                      <a:noFill/>
                    </a:lnB>
                  </a:tcPr>
                </a:tc>
                <a:tc>
                  <a:txBody>
                    <a:bodyPr/>
                    <a:lstStyle/>
                    <a:p>
                      <a:r>
                        <a:rPr lang="en-IN" sz="100"/>
                        <a:t>duration_ms</a:t>
                      </a:r>
                    </a:p>
                  </a:txBody>
                  <a:tcPr marL="7515" marR="7515" marT="3758" marB="3758" anchor="ctr">
                    <a:lnL>
                      <a:noFill/>
                    </a:lnL>
                    <a:lnR>
                      <a:noFill/>
                    </a:lnR>
                    <a:lnT>
                      <a:noFill/>
                    </a:lnT>
                    <a:lnB>
                      <a:noFill/>
                    </a:lnB>
                  </a:tcPr>
                </a:tc>
                <a:tc>
                  <a:txBody>
                    <a:bodyPr/>
                    <a:lstStyle/>
                    <a:p>
                      <a:r>
                        <a:rPr lang="en-IN" sz="100"/>
                        <a:t>time_signature</a:t>
                      </a:r>
                    </a:p>
                  </a:txBody>
                  <a:tcPr marL="7515" marR="7515" marT="3758" marB="3758" anchor="ctr">
                    <a:lnL>
                      <a:noFill/>
                    </a:lnL>
                    <a:lnR>
                      <a:noFill/>
                    </a:lnR>
                    <a:lnT>
                      <a:noFill/>
                    </a:lnT>
                    <a:lnB>
                      <a:noFill/>
                    </a:lnB>
                  </a:tcPr>
                </a:tc>
                <a:tc>
                  <a:txBody>
                    <a:bodyPr/>
                    <a:lstStyle/>
                    <a:p>
                      <a:r>
                        <a:rPr lang="en-IN" sz="100"/>
                        <a:t>genre</a:t>
                      </a:r>
                    </a:p>
                  </a:txBody>
                  <a:tcPr marL="7515" marR="7515" marT="3758" marB="3758" anchor="ctr">
                    <a:lnL>
                      <a:noFill/>
                    </a:lnL>
                    <a:lnR>
                      <a:noFill/>
                    </a:lnR>
                    <a:lnT>
                      <a:noFill/>
                    </a:lnT>
                    <a:lnB>
                      <a:noFill/>
                    </a:lnB>
                  </a:tcPr>
                </a:tc>
                <a:tc>
                  <a:txBody>
                    <a:bodyPr/>
                    <a:lstStyle/>
                    <a:p>
                      <a:r>
                        <a:rPr lang="en-IN" sz="100"/>
                        <a:t>song_name</a:t>
                      </a:r>
                    </a:p>
                  </a:txBody>
                  <a:tcPr marL="7515" marR="7515" marT="3758" marB="3758" anchor="ctr">
                    <a:lnL>
                      <a:noFill/>
                    </a:lnL>
                    <a:lnR>
                      <a:noFill/>
                    </a:lnR>
                    <a:lnT>
                      <a:noFill/>
                    </a:lnT>
                    <a:lnB>
                      <a:noFill/>
                    </a:lnB>
                  </a:tcPr>
                </a:tc>
                <a:extLst>
                  <a:ext uri="{0D108BD9-81ED-4DB2-BD59-A6C34878D82A}">
                    <a16:rowId xmlns:a16="http://schemas.microsoft.com/office/drawing/2014/main" val="10000"/>
                  </a:ext>
                </a:extLst>
              </a:tr>
              <a:tr h="413340">
                <a:tc>
                  <a:txBody>
                    <a:bodyPr/>
                    <a:lstStyle/>
                    <a:p>
                      <a:r>
                        <a:rPr lang="en-IN" sz="100"/>
                        <a:t>0</a:t>
                      </a:r>
                    </a:p>
                  </a:txBody>
                  <a:tcPr marL="7515" marR="7515" marT="3758" marB="3758" anchor="ctr">
                    <a:lnL>
                      <a:noFill/>
                    </a:lnL>
                    <a:lnR>
                      <a:noFill/>
                    </a:lnR>
                    <a:lnT>
                      <a:noFill/>
                    </a:lnT>
                    <a:lnB>
                      <a:noFill/>
                    </a:lnB>
                  </a:tcPr>
                </a:tc>
                <a:tc>
                  <a:txBody>
                    <a:bodyPr/>
                    <a:lstStyle/>
                    <a:p>
                      <a:r>
                        <a:rPr lang="en-IN" sz="100"/>
                        <a:t>0.831</a:t>
                      </a:r>
                    </a:p>
                  </a:txBody>
                  <a:tcPr marL="7515" marR="7515" marT="3758" marB="3758" anchor="ctr">
                    <a:lnL>
                      <a:noFill/>
                    </a:lnL>
                    <a:lnR>
                      <a:noFill/>
                    </a:lnR>
                    <a:lnT>
                      <a:noFill/>
                    </a:lnT>
                    <a:lnB>
                      <a:noFill/>
                    </a:lnB>
                  </a:tcPr>
                </a:tc>
                <a:tc>
                  <a:txBody>
                    <a:bodyPr/>
                    <a:lstStyle/>
                    <a:p>
                      <a:r>
                        <a:rPr lang="en-IN" sz="100"/>
                        <a:t>0.814</a:t>
                      </a:r>
                    </a:p>
                  </a:txBody>
                  <a:tcPr marL="7515" marR="7515" marT="3758" marB="3758" anchor="ctr">
                    <a:lnL>
                      <a:noFill/>
                    </a:lnL>
                    <a:lnR>
                      <a:noFill/>
                    </a:lnR>
                    <a:lnT>
                      <a:noFill/>
                    </a:lnT>
                    <a:lnB>
                      <a:noFill/>
                    </a:lnB>
                  </a:tcPr>
                </a:tc>
                <a:tc>
                  <a:txBody>
                    <a:bodyPr/>
                    <a:lstStyle/>
                    <a:p>
                      <a:r>
                        <a:rPr lang="en-IN" sz="100"/>
                        <a:t>2</a:t>
                      </a:r>
                    </a:p>
                  </a:txBody>
                  <a:tcPr marL="7515" marR="7515" marT="3758" marB="3758" anchor="ctr">
                    <a:lnL>
                      <a:noFill/>
                    </a:lnL>
                    <a:lnR>
                      <a:noFill/>
                    </a:lnR>
                    <a:lnT>
                      <a:noFill/>
                    </a:lnT>
                    <a:lnB>
                      <a:noFill/>
                    </a:lnB>
                  </a:tcPr>
                </a:tc>
                <a:tc>
                  <a:txBody>
                    <a:bodyPr/>
                    <a:lstStyle/>
                    <a:p>
                      <a:r>
                        <a:rPr lang="en-IN" sz="100"/>
                        <a:t>-7.364</a:t>
                      </a:r>
                    </a:p>
                  </a:txBody>
                  <a:tcPr marL="7515" marR="7515" marT="3758" marB="3758" anchor="ctr">
                    <a:lnL>
                      <a:noFill/>
                    </a:lnL>
                    <a:lnR>
                      <a:noFill/>
                    </a:lnR>
                    <a:lnT>
                      <a:noFill/>
                    </a:lnT>
                    <a:lnB>
                      <a:noFill/>
                    </a:lnB>
                  </a:tcPr>
                </a:tc>
                <a:tc>
                  <a:txBody>
                    <a:bodyPr/>
                    <a:lstStyle/>
                    <a:p>
                      <a:r>
                        <a:rPr lang="en-IN" sz="100"/>
                        <a:t>1</a:t>
                      </a:r>
                    </a:p>
                  </a:txBody>
                  <a:tcPr marL="7515" marR="7515" marT="3758" marB="3758" anchor="ctr">
                    <a:lnL>
                      <a:noFill/>
                    </a:lnL>
                    <a:lnR>
                      <a:noFill/>
                    </a:lnR>
                    <a:lnT>
                      <a:noFill/>
                    </a:lnT>
                    <a:lnB>
                      <a:noFill/>
                    </a:lnB>
                  </a:tcPr>
                </a:tc>
                <a:tc>
                  <a:txBody>
                    <a:bodyPr/>
                    <a:lstStyle/>
                    <a:p>
                      <a:r>
                        <a:rPr lang="en-IN" sz="100"/>
                        <a:t>0.4200</a:t>
                      </a:r>
                    </a:p>
                  </a:txBody>
                  <a:tcPr marL="7515" marR="7515" marT="3758" marB="3758" anchor="ctr">
                    <a:lnL>
                      <a:noFill/>
                    </a:lnL>
                    <a:lnR>
                      <a:noFill/>
                    </a:lnR>
                    <a:lnT>
                      <a:noFill/>
                    </a:lnT>
                    <a:lnB>
                      <a:noFill/>
                    </a:lnB>
                  </a:tcPr>
                </a:tc>
                <a:tc>
                  <a:txBody>
                    <a:bodyPr/>
                    <a:lstStyle/>
                    <a:p>
                      <a:r>
                        <a:rPr lang="en-IN" sz="100"/>
                        <a:t>0.059800</a:t>
                      </a:r>
                    </a:p>
                  </a:txBody>
                  <a:tcPr marL="7515" marR="7515" marT="3758" marB="3758" anchor="ctr">
                    <a:lnL>
                      <a:noFill/>
                    </a:lnL>
                    <a:lnR>
                      <a:noFill/>
                    </a:lnR>
                    <a:lnT>
                      <a:noFill/>
                    </a:lnT>
                    <a:lnB>
                      <a:noFill/>
                    </a:lnB>
                  </a:tcPr>
                </a:tc>
                <a:tc>
                  <a:txBody>
                    <a:bodyPr/>
                    <a:lstStyle/>
                    <a:p>
                      <a:r>
                        <a:rPr lang="en-IN" sz="100"/>
                        <a:t>0.013400</a:t>
                      </a:r>
                    </a:p>
                  </a:txBody>
                  <a:tcPr marL="7515" marR="7515" marT="3758" marB="3758" anchor="ctr">
                    <a:lnL>
                      <a:noFill/>
                    </a:lnL>
                    <a:lnR>
                      <a:noFill/>
                    </a:lnR>
                    <a:lnT>
                      <a:noFill/>
                    </a:lnT>
                    <a:lnB>
                      <a:noFill/>
                    </a:lnB>
                  </a:tcPr>
                </a:tc>
                <a:tc>
                  <a:txBody>
                    <a:bodyPr/>
                    <a:lstStyle/>
                    <a:p>
                      <a:r>
                        <a:rPr lang="en-IN" sz="100"/>
                        <a:t>0.0556</a:t>
                      </a:r>
                    </a:p>
                  </a:txBody>
                  <a:tcPr marL="7515" marR="7515" marT="3758" marB="3758" anchor="ctr">
                    <a:lnL>
                      <a:noFill/>
                    </a:lnL>
                    <a:lnR>
                      <a:noFill/>
                    </a:lnR>
                    <a:lnT>
                      <a:noFill/>
                    </a:lnT>
                    <a:lnB>
                      <a:noFill/>
                    </a:lnB>
                  </a:tcPr>
                </a:tc>
                <a:tc>
                  <a:txBody>
                    <a:bodyPr/>
                    <a:lstStyle/>
                    <a:p>
                      <a:r>
                        <a:rPr lang="en-IN" sz="100"/>
                        <a:t>0.3890</a:t>
                      </a:r>
                    </a:p>
                  </a:txBody>
                  <a:tcPr marL="7515" marR="7515" marT="3758" marB="3758" anchor="ctr">
                    <a:lnL>
                      <a:noFill/>
                    </a:lnL>
                    <a:lnR>
                      <a:noFill/>
                    </a:lnR>
                    <a:lnT>
                      <a:noFill/>
                    </a:lnT>
                    <a:lnB>
                      <a:noFill/>
                    </a:lnB>
                  </a:tcPr>
                </a:tc>
                <a:tc>
                  <a:txBody>
                    <a:bodyPr/>
                    <a:lstStyle/>
                    <a:p>
                      <a:r>
                        <a:rPr lang="en-IN" sz="100"/>
                        <a:t>156.985</a:t>
                      </a:r>
                    </a:p>
                  </a:txBody>
                  <a:tcPr marL="7515" marR="7515" marT="3758" marB="3758" anchor="ctr">
                    <a:lnL>
                      <a:noFill/>
                    </a:lnL>
                    <a:lnR>
                      <a:noFill/>
                    </a:lnR>
                    <a:lnT>
                      <a:noFill/>
                    </a:lnT>
                    <a:lnB>
                      <a:noFill/>
                    </a:lnB>
                  </a:tcPr>
                </a:tc>
                <a:tc>
                  <a:txBody>
                    <a:bodyPr/>
                    <a:lstStyle/>
                    <a:p>
                      <a:r>
                        <a:rPr lang="en-IN" sz="100"/>
                        <a:t>audio_features</a:t>
                      </a:r>
                    </a:p>
                  </a:txBody>
                  <a:tcPr marL="7515" marR="7515" marT="3758" marB="3758" anchor="ctr">
                    <a:lnL>
                      <a:noFill/>
                    </a:lnL>
                    <a:lnR>
                      <a:noFill/>
                    </a:lnR>
                    <a:lnT>
                      <a:noFill/>
                    </a:lnT>
                    <a:lnB>
                      <a:noFill/>
                    </a:lnB>
                  </a:tcPr>
                </a:tc>
                <a:tc>
                  <a:txBody>
                    <a:bodyPr/>
                    <a:lstStyle/>
                    <a:p>
                      <a:r>
                        <a:rPr lang="en-IN" sz="100"/>
                        <a:t>2Vc6NJ9PW9gD9q343XFRKx</a:t>
                      </a:r>
                    </a:p>
                  </a:txBody>
                  <a:tcPr marL="7515" marR="7515" marT="3758" marB="3758" anchor="ctr">
                    <a:lnL>
                      <a:noFill/>
                    </a:lnL>
                    <a:lnR>
                      <a:noFill/>
                    </a:lnR>
                    <a:lnT>
                      <a:noFill/>
                    </a:lnT>
                    <a:lnB>
                      <a:noFill/>
                    </a:lnB>
                  </a:tcPr>
                </a:tc>
                <a:tc>
                  <a:txBody>
                    <a:bodyPr/>
                    <a:lstStyle/>
                    <a:p>
                      <a:r>
                        <a:rPr lang="en-IN" sz="100"/>
                        <a:t>spotify:track:2Vc6NJ9PW9gD9q343XFRKx</a:t>
                      </a:r>
                    </a:p>
                  </a:txBody>
                  <a:tcPr marL="7515" marR="7515" marT="3758" marB="3758" anchor="ctr">
                    <a:lnL>
                      <a:noFill/>
                    </a:lnL>
                    <a:lnR>
                      <a:noFill/>
                    </a:lnR>
                    <a:lnT>
                      <a:noFill/>
                    </a:lnT>
                    <a:lnB>
                      <a:noFill/>
                    </a:lnB>
                  </a:tcPr>
                </a:tc>
                <a:tc>
                  <a:txBody>
                    <a:bodyPr/>
                    <a:lstStyle/>
                    <a:p>
                      <a:r>
                        <a:rPr lang="en-IN" sz="100"/>
                        <a:t>https://api.spotify.com/v1/tracks/2Vc6NJ9PW9gD...</a:t>
                      </a:r>
                    </a:p>
                  </a:txBody>
                  <a:tcPr marL="7515" marR="7515" marT="3758" marB="3758" anchor="ctr">
                    <a:lnL>
                      <a:noFill/>
                    </a:lnL>
                    <a:lnR>
                      <a:noFill/>
                    </a:lnR>
                    <a:lnT>
                      <a:noFill/>
                    </a:lnT>
                    <a:lnB>
                      <a:noFill/>
                    </a:lnB>
                  </a:tcPr>
                </a:tc>
                <a:tc>
                  <a:txBody>
                    <a:bodyPr/>
                    <a:lstStyle/>
                    <a:p>
                      <a:r>
                        <a:rPr lang="en-IN" sz="100"/>
                        <a:t>https://api.spotify.com/v1/audio-analysis/2Vc6...</a:t>
                      </a:r>
                    </a:p>
                  </a:txBody>
                  <a:tcPr marL="7515" marR="7515" marT="3758" marB="3758" anchor="ctr">
                    <a:lnL>
                      <a:noFill/>
                    </a:lnL>
                    <a:lnR>
                      <a:noFill/>
                    </a:lnR>
                    <a:lnT>
                      <a:noFill/>
                    </a:lnT>
                    <a:lnB>
                      <a:noFill/>
                    </a:lnB>
                  </a:tcPr>
                </a:tc>
                <a:tc>
                  <a:txBody>
                    <a:bodyPr/>
                    <a:lstStyle/>
                    <a:p>
                      <a:r>
                        <a:rPr lang="en-IN" sz="100"/>
                        <a:t>124539</a:t>
                      </a:r>
                    </a:p>
                  </a:txBody>
                  <a:tcPr marL="7515" marR="7515" marT="3758" marB="3758" anchor="ctr">
                    <a:lnL>
                      <a:noFill/>
                    </a:lnL>
                    <a:lnR>
                      <a:noFill/>
                    </a:lnR>
                    <a:lnT>
                      <a:noFill/>
                    </a:lnT>
                    <a:lnB>
                      <a:noFill/>
                    </a:lnB>
                  </a:tcPr>
                </a:tc>
                <a:tc>
                  <a:txBody>
                    <a:bodyPr/>
                    <a:lstStyle/>
                    <a:p>
                      <a:r>
                        <a:rPr lang="en-IN" sz="100"/>
                        <a:t>4</a:t>
                      </a:r>
                    </a:p>
                  </a:txBody>
                  <a:tcPr marL="7515" marR="7515" marT="3758" marB="3758" anchor="ctr">
                    <a:lnL>
                      <a:noFill/>
                    </a:lnL>
                    <a:lnR>
                      <a:noFill/>
                    </a:lnR>
                    <a:lnT>
                      <a:noFill/>
                    </a:lnT>
                    <a:lnB>
                      <a:noFill/>
                    </a:lnB>
                  </a:tcPr>
                </a:tc>
                <a:tc>
                  <a:txBody>
                    <a:bodyPr/>
                    <a:lstStyle/>
                    <a:p>
                      <a:r>
                        <a:rPr lang="en-IN" sz="100"/>
                        <a:t>Dark Trap</a:t>
                      </a:r>
                    </a:p>
                  </a:txBody>
                  <a:tcPr marL="7515" marR="7515" marT="3758" marB="3758" anchor="ctr">
                    <a:lnL>
                      <a:noFill/>
                    </a:lnL>
                    <a:lnR>
                      <a:noFill/>
                    </a:lnR>
                    <a:lnT>
                      <a:noFill/>
                    </a:lnT>
                    <a:lnB>
                      <a:noFill/>
                    </a:lnB>
                  </a:tcPr>
                </a:tc>
                <a:tc>
                  <a:txBody>
                    <a:bodyPr/>
                    <a:lstStyle/>
                    <a:p>
                      <a:r>
                        <a:rPr lang="en-IN" sz="100"/>
                        <a:t>Mercury: Retrograde</a:t>
                      </a:r>
                    </a:p>
                  </a:txBody>
                  <a:tcPr marL="7515" marR="7515" marT="3758" marB="3758" anchor="ctr">
                    <a:lnL>
                      <a:noFill/>
                    </a:lnL>
                    <a:lnR>
                      <a:noFill/>
                    </a:lnR>
                    <a:lnT>
                      <a:noFill/>
                    </a:lnT>
                    <a:lnB>
                      <a:noFill/>
                    </a:lnB>
                  </a:tcPr>
                </a:tc>
                <a:extLst>
                  <a:ext uri="{0D108BD9-81ED-4DB2-BD59-A6C34878D82A}">
                    <a16:rowId xmlns:a16="http://schemas.microsoft.com/office/drawing/2014/main" val="10001"/>
                  </a:ext>
                </a:extLst>
              </a:tr>
              <a:tr h="413340">
                <a:tc>
                  <a:txBody>
                    <a:bodyPr/>
                    <a:lstStyle/>
                    <a:p>
                      <a:r>
                        <a:rPr lang="en-IN" sz="100"/>
                        <a:t>1</a:t>
                      </a:r>
                    </a:p>
                  </a:txBody>
                  <a:tcPr marL="7515" marR="7515" marT="3758" marB="3758" anchor="ctr">
                    <a:lnL>
                      <a:noFill/>
                    </a:lnL>
                    <a:lnR>
                      <a:noFill/>
                    </a:lnR>
                    <a:lnT>
                      <a:noFill/>
                    </a:lnT>
                    <a:lnB>
                      <a:noFill/>
                    </a:lnB>
                  </a:tcPr>
                </a:tc>
                <a:tc>
                  <a:txBody>
                    <a:bodyPr/>
                    <a:lstStyle/>
                    <a:p>
                      <a:r>
                        <a:rPr lang="en-IN" sz="100"/>
                        <a:t>0.719</a:t>
                      </a:r>
                    </a:p>
                  </a:txBody>
                  <a:tcPr marL="7515" marR="7515" marT="3758" marB="3758" anchor="ctr">
                    <a:lnL>
                      <a:noFill/>
                    </a:lnL>
                    <a:lnR>
                      <a:noFill/>
                    </a:lnR>
                    <a:lnT>
                      <a:noFill/>
                    </a:lnT>
                    <a:lnB>
                      <a:noFill/>
                    </a:lnB>
                  </a:tcPr>
                </a:tc>
                <a:tc>
                  <a:txBody>
                    <a:bodyPr/>
                    <a:lstStyle/>
                    <a:p>
                      <a:r>
                        <a:rPr lang="en-IN" sz="100"/>
                        <a:t>0.493</a:t>
                      </a:r>
                    </a:p>
                  </a:txBody>
                  <a:tcPr marL="7515" marR="7515" marT="3758" marB="3758" anchor="ctr">
                    <a:lnL>
                      <a:noFill/>
                    </a:lnL>
                    <a:lnR>
                      <a:noFill/>
                    </a:lnR>
                    <a:lnT>
                      <a:noFill/>
                    </a:lnT>
                    <a:lnB>
                      <a:noFill/>
                    </a:lnB>
                  </a:tcPr>
                </a:tc>
                <a:tc>
                  <a:txBody>
                    <a:bodyPr/>
                    <a:lstStyle/>
                    <a:p>
                      <a:r>
                        <a:rPr lang="en-IN" sz="100"/>
                        <a:t>8</a:t>
                      </a:r>
                    </a:p>
                  </a:txBody>
                  <a:tcPr marL="7515" marR="7515" marT="3758" marB="3758" anchor="ctr">
                    <a:lnL>
                      <a:noFill/>
                    </a:lnL>
                    <a:lnR>
                      <a:noFill/>
                    </a:lnR>
                    <a:lnT>
                      <a:noFill/>
                    </a:lnT>
                    <a:lnB>
                      <a:noFill/>
                    </a:lnB>
                  </a:tcPr>
                </a:tc>
                <a:tc>
                  <a:txBody>
                    <a:bodyPr/>
                    <a:lstStyle/>
                    <a:p>
                      <a:r>
                        <a:rPr lang="en-IN" sz="100"/>
                        <a:t>-7.230</a:t>
                      </a:r>
                    </a:p>
                  </a:txBody>
                  <a:tcPr marL="7515" marR="7515" marT="3758" marB="3758" anchor="ctr">
                    <a:lnL>
                      <a:noFill/>
                    </a:lnL>
                    <a:lnR>
                      <a:noFill/>
                    </a:lnR>
                    <a:lnT>
                      <a:noFill/>
                    </a:lnT>
                    <a:lnB>
                      <a:noFill/>
                    </a:lnB>
                  </a:tcPr>
                </a:tc>
                <a:tc>
                  <a:txBody>
                    <a:bodyPr/>
                    <a:lstStyle/>
                    <a:p>
                      <a:r>
                        <a:rPr lang="en-IN" sz="100"/>
                        <a:t>1</a:t>
                      </a:r>
                    </a:p>
                  </a:txBody>
                  <a:tcPr marL="7515" marR="7515" marT="3758" marB="3758" anchor="ctr">
                    <a:lnL>
                      <a:noFill/>
                    </a:lnL>
                    <a:lnR>
                      <a:noFill/>
                    </a:lnR>
                    <a:lnT>
                      <a:noFill/>
                    </a:lnT>
                    <a:lnB>
                      <a:noFill/>
                    </a:lnB>
                  </a:tcPr>
                </a:tc>
                <a:tc>
                  <a:txBody>
                    <a:bodyPr/>
                    <a:lstStyle/>
                    <a:p>
                      <a:r>
                        <a:rPr lang="en-IN" sz="100"/>
                        <a:t>0.0794</a:t>
                      </a:r>
                    </a:p>
                  </a:txBody>
                  <a:tcPr marL="7515" marR="7515" marT="3758" marB="3758" anchor="ctr">
                    <a:lnL>
                      <a:noFill/>
                    </a:lnL>
                    <a:lnR>
                      <a:noFill/>
                    </a:lnR>
                    <a:lnT>
                      <a:noFill/>
                    </a:lnT>
                    <a:lnB>
                      <a:noFill/>
                    </a:lnB>
                  </a:tcPr>
                </a:tc>
                <a:tc>
                  <a:txBody>
                    <a:bodyPr/>
                    <a:lstStyle/>
                    <a:p>
                      <a:r>
                        <a:rPr lang="en-IN" sz="100"/>
                        <a:t>0.401000</a:t>
                      </a:r>
                    </a:p>
                  </a:txBody>
                  <a:tcPr marL="7515" marR="7515" marT="3758" marB="3758" anchor="ctr">
                    <a:lnL>
                      <a:noFill/>
                    </a:lnL>
                    <a:lnR>
                      <a:noFill/>
                    </a:lnR>
                    <a:lnT>
                      <a:noFill/>
                    </a:lnT>
                    <a:lnB>
                      <a:noFill/>
                    </a:lnB>
                  </a:tcPr>
                </a:tc>
                <a:tc>
                  <a:txBody>
                    <a:bodyPr/>
                    <a:lstStyle/>
                    <a:p>
                      <a:r>
                        <a:rPr lang="en-IN" sz="100"/>
                        <a:t>0.000000</a:t>
                      </a:r>
                    </a:p>
                  </a:txBody>
                  <a:tcPr marL="7515" marR="7515" marT="3758" marB="3758" anchor="ctr">
                    <a:lnL>
                      <a:noFill/>
                    </a:lnL>
                    <a:lnR>
                      <a:noFill/>
                    </a:lnR>
                    <a:lnT>
                      <a:noFill/>
                    </a:lnT>
                    <a:lnB>
                      <a:noFill/>
                    </a:lnB>
                  </a:tcPr>
                </a:tc>
                <a:tc>
                  <a:txBody>
                    <a:bodyPr/>
                    <a:lstStyle/>
                    <a:p>
                      <a:r>
                        <a:rPr lang="en-IN" sz="100"/>
                        <a:t>0.1180</a:t>
                      </a:r>
                    </a:p>
                  </a:txBody>
                  <a:tcPr marL="7515" marR="7515" marT="3758" marB="3758" anchor="ctr">
                    <a:lnL>
                      <a:noFill/>
                    </a:lnL>
                    <a:lnR>
                      <a:noFill/>
                    </a:lnR>
                    <a:lnT>
                      <a:noFill/>
                    </a:lnT>
                    <a:lnB>
                      <a:noFill/>
                    </a:lnB>
                  </a:tcPr>
                </a:tc>
                <a:tc>
                  <a:txBody>
                    <a:bodyPr/>
                    <a:lstStyle/>
                    <a:p>
                      <a:r>
                        <a:rPr lang="en-IN" sz="100"/>
                        <a:t>0.1240</a:t>
                      </a:r>
                    </a:p>
                  </a:txBody>
                  <a:tcPr marL="7515" marR="7515" marT="3758" marB="3758" anchor="ctr">
                    <a:lnL>
                      <a:noFill/>
                    </a:lnL>
                    <a:lnR>
                      <a:noFill/>
                    </a:lnR>
                    <a:lnT>
                      <a:noFill/>
                    </a:lnT>
                    <a:lnB>
                      <a:noFill/>
                    </a:lnB>
                  </a:tcPr>
                </a:tc>
                <a:tc>
                  <a:txBody>
                    <a:bodyPr/>
                    <a:lstStyle/>
                    <a:p>
                      <a:r>
                        <a:rPr lang="en-IN" sz="100"/>
                        <a:t>115.080</a:t>
                      </a:r>
                    </a:p>
                  </a:txBody>
                  <a:tcPr marL="7515" marR="7515" marT="3758" marB="3758" anchor="ctr">
                    <a:lnL>
                      <a:noFill/>
                    </a:lnL>
                    <a:lnR>
                      <a:noFill/>
                    </a:lnR>
                    <a:lnT>
                      <a:noFill/>
                    </a:lnT>
                    <a:lnB>
                      <a:noFill/>
                    </a:lnB>
                  </a:tcPr>
                </a:tc>
                <a:tc>
                  <a:txBody>
                    <a:bodyPr/>
                    <a:lstStyle/>
                    <a:p>
                      <a:r>
                        <a:rPr lang="en-IN" sz="100"/>
                        <a:t>audio_features</a:t>
                      </a:r>
                    </a:p>
                  </a:txBody>
                  <a:tcPr marL="7515" marR="7515" marT="3758" marB="3758" anchor="ctr">
                    <a:lnL>
                      <a:noFill/>
                    </a:lnL>
                    <a:lnR>
                      <a:noFill/>
                    </a:lnR>
                    <a:lnT>
                      <a:noFill/>
                    </a:lnT>
                    <a:lnB>
                      <a:noFill/>
                    </a:lnB>
                  </a:tcPr>
                </a:tc>
                <a:tc>
                  <a:txBody>
                    <a:bodyPr/>
                    <a:lstStyle/>
                    <a:p>
                      <a:r>
                        <a:rPr lang="en-IN" sz="100"/>
                        <a:t>7pgJBLVz5VmnL7uGHmRj6p</a:t>
                      </a:r>
                    </a:p>
                  </a:txBody>
                  <a:tcPr marL="7515" marR="7515" marT="3758" marB="3758" anchor="ctr">
                    <a:lnL>
                      <a:noFill/>
                    </a:lnL>
                    <a:lnR>
                      <a:noFill/>
                    </a:lnR>
                    <a:lnT>
                      <a:noFill/>
                    </a:lnT>
                    <a:lnB>
                      <a:noFill/>
                    </a:lnB>
                  </a:tcPr>
                </a:tc>
                <a:tc>
                  <a:txBody>
                    <a:bodyPr/>
                    <a:lstStyle/>
                    <a:p>
                      <a:r>
                        <a:rPr lang="en-IN" sz="100"/>
                        <a:t>spotify:track:7pgJBLVz5VmnL7uGHmRj6p</a:t>
                      </a:r>
                    </a:p>
                  </a:txBody>
                  <a:tcPr marL="7515" marR="7515" marT="3758" marB="3758" anchor="ctr">
                    <a:lnL>
                      <a:noFill/>
                    </a:lnL>
                    <a:lnR>
                      <a:noFill/>
                    </a:lnR>
                    <a:lnT>
                      <a:noFill/>
                    </a:lnT>
                    <a:lnB>
                      <a:noFill/>
                    </a:lnB>
                  </a:tcPr>
                </a:tc>
                <a:tc>
                  <a:txBody>
                    <a:bodyPr/>
                    <a:lstStyle/>
                    <a:p>
                      <a:r>
                        <a:rPr lang="en-IN" sz="100"/>
                        <a:t>https://api.spotify.com/v1/tracks/7pgJBLVz5Vmn...</a:t>
                      </a:r>
                    </a:p>
                  </a:txBody>
                  <a:tcPr marL="7515" marR="7515" marT="3758" marB="3758" anchor="ctr">
                    <a:lnL>
                      <a:noFill/>
                    </a:lnL>
                    <a:lnR>
                      <a:noFill/>
                    </a:lnR>
                    <a:lnT>
                      <a:noFill/>
                    </a:lnT>
                    <a:lnB>
                      <a:noFill/>
                    </a:lnB>
                  </a:tcPr>
                </a:tc>
                <a:tc>
                  <a:txBody>
                    <a:bodyPr/>
                    <a:lstStyle/>
                    <a:p>
                      <a:r>
                        <a:rPr lang="en-IN" sz="100"/>
                        <a:t>https://api.spotify.com/v1/audio-analysis/7pgJ...</a:t>
                      </a:r>
                    </a:p>
                  </a:txBody>
                  <a:tcPr marL="7515" marR="7515" marT="3758" marB="3758" anchor="ctr">
                    <a:lnL>
                      <a:noFill/>
                    </a:lnL>
                    <a:lnR>
                      <a:noFill/>
                    </a:lnR>
                    <a:lnT>
                      <a:noFill/>
                    </a:lnT>
                    <a:lnB>
                      <a:noFill/>
                    </a:lnB>
                  </a:tcPr>
                </a:tc>
                <a:tc>
                  <a:txBody>
                    <a:bodyPr/>
                    <a:lstStyle/>
                    <a:p>
                      <a:r>
                        <a:rPr lang="en-IN" sz="100"/>
                        <a:t>224427</a:t>
                      </a:r>
                    </a:p>
                  </a:txBody>
                  <a:tcPr marL="7515" marR="7515" marT="3758" marB="3758" anchor="ctr">
                    <a:lnL>
                      <a:noFill/>
                    </a:lnL>
                    <a:lnR>
                      <a:noFill/>
                    </a:lnR>
                    <a:lnT>
                      <a:noFill/>
                    </a:lnT>
                    <a:lnB>
                      <a:noFill/>
                    </a:lnB>
                  </a:tcPr>
                </a:tc>
                <a:tc>
                  <a:txBody>
                    <a:bodyPr/>
                    <a:lstStyle/>
                    <a:p>
                      <a:r>
                        <a:rPr lang="en-IN" sz="100"/>
                        <a:t>4</a:t>
                      </a:r>
                    </a:p>
                  </a:txBody>
                  <a:tcPr marL="7515" marR="7515" marT="3758" marB="3758" anchor="ctr">
                    <a:lnL>
                      <a:noFill/>
                    </a:lnL>
                    <a:lnR>
                      <a:noFill/>
                    </a:lnR>
                    <a:lnT>
                      <a:noFill/>
                    </a:lnT>
                    <a:lnB>
                      <a:noFill/>
                    </a:lnB>
                  </a:tcPr>
                </a:tc>
                <a:tc>
                  <a:txBody>
                    <a:bodyPr/>
                    <a:lstStyle/>
                    <a:p>
                      <a:r>
                        <a:rPr lang="en-IN" sz="100"/>
                        <a:t>Dark Trap</a:t>
                      </a:r>
                    </a:p>
                  </a:txBody>
                  <a:tcPr marL="7515" marR="7515" marT="3758" marB="3758" anchor="ctr">
                    <a:lnL>
                      <a:noFill/>
                    </a:lnL>
                    <a:lnR>
                      <a:noFill/>
                    </a:lnR>
                    <a:lnT>
                      <a:noFill/>
                    </a:lnT>
                    <a:lnB>
                      <a:noFill/>
                    </a:lnB>
                  </a:tcPr>
                </a:tc>
                <a:tc>
                  <a:txBody>
                    <a:bodyPr/>
                    <a:lstStyle/>
                    <a:p>
                      <a:r>
                        <a:rPr lang="en-IN" sz="100"/>
                        <a:t>Pathology</a:t>
                      </a:r>
                    </a:p>
                  </a:txBody>
                  <a:tcPr marL="7515" marR="7515" marT="3758" marB="3758" anchor="ctr">
                    <a:lnL>
                      <a:noFill/>
                    </a:lnL>
                    <a:lnR>
                      <a:noFill/>
                    </a:lnR>
                    <a:lnT>
                      <a:noFill/>
                    </a:lnT>
                    <a:lnB>
                      <a:noFill/>
                    </a:lnB>
                  </a:tcPr>
                </a:tc>
                <a:extLst>
                  <a:ext uri="{0D108BD9-81ED-4DB2-BD59-A6C34878D82A}">
                    <a16:rowId xmlns:a16="http://schemas.microsoft.com/office/drawing/2014/main" val="10002"/>
                  </a:ext>
                </a:extLst>
              </a:tr>
              <a:tr h="413340">
                <a:tc>
                  <a:txBody>
                    <a:bodyPr/>
                    <a:lstStyle/>
                    <a:p>
                      <a:r>
                        <a:rPr lang="en-IN" sz="100"/>
                        <a:t>2</a:t>
                      </a:r>
                    </a:p>
                  </a:txBody>
                  <a:tcPr marL="7515" marR="7515" marT="3758" marB="3758" anchor="ctr">
                    <a:lnL>
                      <a:noFill/>
                    </a:lnL>
                    <a:lnR>
                      <a:noFill/>
                    </a:lnR>
                    <a:lnT>
                      <a:noFill/>
                    </a:lnT>
                    <a:lnB>
                      <a:noFill/>
                    </a:lnB>
                  </a:tcPr>
                </a:tc>
                <a:tc>
                  <a:txBody>
                    <a:bodyPr/>
                    <a:lstStyle/>
                    <a:p>
                      <a:r>
                        <a:rPr lang="en-IN" sz="100"/>
                        <a:t>0.850</a:t>
                      </a:r>
                    </a:p>
                  </a:txBody>
                  <a:tcPr marL="7515" marR="7515" marT="3758" marB="3758" anchor="ctr">
                    <a:lnL>
                      <a:noFill/>
                    </a:lnL>
                    <a:lnR>
                      <a:noFill/>
                    </a:lnR>
                    <a:lnT>
                      <a:noFill/>
                    </a:lnT>
                    <a:lnB>
                      <a:noFill/>
                    </a:lnB>
                  </a:tcPr>
                </a:tc>
                <a:tc>
                  <a:txBody>
                    <a:bodyPr/>
                    <a:lstStyle/>
                    <a:p>
                      <a:r>
                        <a:rPr lang="en-IN" sz="100"/>
                        <a:t>0.893</a:t>
                      </a:r>
                    </a:p>
                  </a:txBody>
                  <a:tcPr marL="7515" marR="7515" marT="3758" marB="3758" anchor="ctr">
                    <a:lnL>
                      <a:noFill/>
                    </a:lnL>
                    <a:lnR>
                      <a:noFill/>
                    </a:lnR>
                    <a:lnT>
                      <a:noFill/>
                    </a:lnT>
                    <a:lnB>
                      <a:noFill/>
                    </a:lnB>
                  </a:tcPr>
                </a:tc>
                <a:tc>
                  <a:txBody>
                    <a:bodyPr/>
                    <a:lstStyle/>
                    <a:p>
                      <a:r>
                        <a:rPr lang="en-IN" sz="100"/>
                        <a:t>5</a:t>
                      </a:r>
                    </a:p>
                  </a:txBody>
                  <a:tcPr marL="7515" marR="7515" marT="3758" marB="3758" anchor="ctr">
                    <a:lnL>
                      <a:noFill/>
                    </a:lnL>
                    <a:lnR>
                      <a:noFill/>
                    </a:lnR>
                    <a:lnT>
                      <a:noFill/>
                    </a:lnT>
                    <a:lnB>
                      <a:noFill/>
                    </a:lnB>
                  </a:tcPr>
                </a:tc>
                <a:tc>
                  <a:txBody>
                    <a:bodyPr/>
                    <a:lstStyle/>
                    <a:p>
                      <a:r>
                        <a:rPr lang="en-IN" sz="100"/>
                        <a:t>-4.783</a:t>
                      </a:r>
                    </a:p>
                  </a:txBody>
                  <a:tcPr marL="7515" marR="7515" marT="3758" marB="3758" anchor="ctr">
                    <a:lnL>
                      <a:noFill/>
                    </a:lnL>
                    <a:lnR>
                      <a:noFill/>
                    </a:lnR>
                    <a:lnT>
                      <a:noFill/>
                    </a:lnT>
                    <a:lnB>
                      <a:noFill/>
                    </a:lnB>
                  </a:tcPr>
                </a:tc>
                <a:tc>
                  <a:txBody>
                    <a:bodyPr/>
                    <a:lstStyle/>
                    <a:p>
                      <a:r>
                        <a:rPr lang="en-IN" sz="100"/>
                        <a:t>1</a:t>
                      </a:r>
                    </a:p>
                  </a:txBody>
                  <a:tcPr marL="7515" marR="7515" marT="3758" marB="3758" anchor="ctr">
                    <a:lnL>
                      <a:noFill/>
                    </a:lnL>
                    <a:lnR>
                      <a:noFill/>
                    </a:lnR>
                    <a:lnT>
                      <a:noFill/>
                    </a:lnT>
                    <a:lnB>
                      <a:noFill/>
                    </a:lnB>
                  </a:tcPr>
                </a:tc>
                <a:tc>
                  <a:txBody>
                    <a:bodyPr/>
                    <a:lstStyle/>
                    <a:p>
                      <a:r>
                        <a:rPr lang="en-IN" sz="100"/>
                        <a:t>0.0623</a:t>
                      </a:r>
                    </a:p>
                  </a:txBody>
                  <a:tcPr marL="7515" marR="7515" marT="3758" marB="3758" anchor="ctr">
                    <a:lnL>
                      <a:noFill/>
                    </a:lnL>
                    <a:lnR>
                      <a:noFill/>
                    </a:lnR>
                    <a:lnT>
                      <a:noFill/>
                    </a:lnT>
                    <a:lnB>
                      <a:noFill/>
                    </a:lnB>
                  </a:tcPr>
                </a:tc>
                <a:tc>
                  <a:txBody>
                    <a:bodyPr/>
                    <a:lstStyle/>
                    <a:p>
                      <a:r>
                        <a:rPr lang="en-IN" sz="100"/>
                        <a:t>0.013800</a:t>
                      </a:r>
                    </a:p>
                  </a:txBody>
                  <a:tcPr marL="7515" marR="7515" marT="3758" marB="3758" anchor="ctr">
                    <a:lnL>
                      <a:noFill/>
                    </a:lnL>
                    <a:lnR>
                      <a:noFill/>
                    </a:lnR>
                    <a:lnT>
                      <a:noFill/>
                    </a:lnT>
                    <a:lnB>
                      <a:noFill/>
                    </a:lnB>
                  </a:tcPr>
                </a:tc>
                <a:tc>
                  <a:txBody>
                    <a:bodyPr/>
                    <a:lstStyle/>
                    <a:p>
                      <a:r>
                        <a:rPr lang="en-IN" sz="100"/>
                        <a:t>0.000004</a:t>
                      </a:r>
                    </a:p>
                  </a:txBody>
                  <a:tcPr marL="7515" marR="7515" marT="3758" marB="3758" anchor="ctr">
                    <a:lnL>
                      <a:noFill/>
                    </a:lnL>
                    <a:lnR>
                      <a:noFill/>
                    </a:lnR>
                    <a:lnT>
                      <a:noFill/>
                    </a:lnT>
                    <a:lnB>
                      <a:noFill/>
                    </a:lnB>
                  </a:tcPr>
                </a:tc>
                <a:tc>
                  <a:txBody>
                    <a:bodyPr/>
                    <a:lstStyle/>
                    <a:p>
                      <a:r>
                        <a:rPr lang="en-IN" sz="100"/>
                        <a:t>0.3720</a:t>
                      </a:r>
                    </a:p>
                  </a:txBody>
                  <a:tcPr marL="7515" marR="7515" marT="3758" marB="3758" anchor="ctr">
                    <a:lnL>
                      <a:noFill/>
                    </a:lnL>
                    <a:lnR>
                      <a:noFill/>
                    </a:lnR>
                    <a:lnT>
                      <a:noFill/>
                    </a:lnT>
                    <a:lnB>
                      <a:noFill/>
                    </a:lnB>
                  </a:tcPr>
                </a:tc>
                <a:tc>
                  <a:txBody>
                    <a:bodyPr/>
                    <a:lstStyle/>
                    <a:p>
                      <a:r>
                        <a:rPr lang="en-IN" sz="100"/>
                        <a:t>0.0391</a:t>
                      </a:r>
                    </a:p>
                  </a:txBody>
                  <a:tcPr marL="7515" marR="7515" marT="3758" marB="3758" anchor="ctr">
                    <a:lnL>
                      <a:noFill/>
                    </a:lnL>
                    <a:lnR>
                      <a:noFill/>
                    </a:lnR>
                    <a:lnT>
                      <a:noFill/>
                    </a:lnT>
                    <a:lnB>
                      <a:noFill/>
                    </a:lnB>
                  </a:tcPr>
                </a:tc>
                <a:tc>
                  <a:txBody>
                    <a:bodyPr/>
                    <a:lstStyle/>
                    <a:p>
                      <a:r>
                        <a:rPr lang="en-IN" sz="100"/>
                        <a:t>218.050</a:t>
                      </a:r>
                    </a:p>
                  </a:txBody>
                  <a:tcPr marL="7515" marR="7515" marT="3758" marB="3758" anchor="ctr">
                    <a:lnL>
                      <a:noFill/>
                    </a:lnL>
                    <a:lnR>
                      <a:noFill/>
                    </a:lnR>
                    <a:lnT>
                      <a:noFill/>
                    </a:lnT>
                    <a:lnB>
                      <a:noFill/>
                    </a:lnB>
                  </a:tcPr>
                </a:tc>
                <a:tc>
                  <a:txBody>
                    <a:bodyPr/>
                    <a:lstStyle/>
                    <a:p>
                      <a:r>
                        <a:rPr lang="en-IN" sz="100"/>
                        <a:t>audio_features</a:t>
                      </a:r>
                    </a:p>
                  </a:txBody>
                  <a:tcPr marL="7515" marR="7515" marT="3758" marB="3758" anchor="ctr">
                    <a:lnL>
                      <a:noFill/>
                    </a:lnL>
                    <a:lnR>
                      <a:noFill/>
                    </a:lnR>
                    <a:lnT>
                      <a:noFill/>
                    </a:lnT>
                    <a:lnB>
                      <a:noFill/>
                    </a:lnB>
                  </a:tcPr>
                </a:tc>
                <a:tc>
                  <a:txBody>
                    <a:bodyPr/>
                    <a:lstStyle/>
                    <a:p>
                      <a:r>
                        <a:rPr lang="en-IN" sz="100"/>
                        <a:t>0vSWgAlfpye0WCGeNmuNhy</a:t>
                      </a:r>
                    </a:p>
                  </a:txBody>
                  <a:tcPr marL="7515" marR="7515" marT="3758" marB="3758" anchor="ctr">
                    <a:lnL>
                      <a:noFill/>
                    </a:lnL>
                    <a:lnR>
                      <a:noFill/>
                    </a:lnR>
                    <a:lnT>
                      <a:noFill/>
                    </a:lnT>
                    <a:lnB>
                      <a:noFill/>
                    </a:lnB>
                  </a:tcPr>
                </a:tc>
                <a:tc>
                  <a:txBody>
                    <a:bodyPr/>
                    <a:lstStyle/>
                    <a:p>
                      <a:r>
                        <a:rPr lang="en-IN" sz="100"/>
                        <a:t>spotify:track:0vSWgAlfpye0WCGeNmuNhy</a:t>
                      </a:r>
                    </a:p>
                  </a:txBody>
                  <a:tcPr marL="7515" marR="7515" marT="3758" marB="3758" anchor="ctr">
                    <a:lnL>
                      <a:noFill/>
                    </a:lnL>
                    <a:lnR>
                      <a:noFill/>
                    </a:lnR>
                    <a:lnT>
                      <a:noFill/>
                    </a:lnT>
                    <a:lnB>
                      <a:noFill/>
                    </a:lnB>
                  </a:tcPr>
                </a:tc>
                <a:tc>
                  <a:txBody>
                    <a:bodyPr/>
                    <a:lstStyle/>
                    <a:p>
                      <a:r>
                        <a:rPr lang="en-IN" sz="100"/>
                        <a:t>https://api.spotify.com/v1/tracks/0vSWgAlfpye0...</a:t>
                      </a:r>
                    </a:p>
                  </a:txBody>
                  <a:tcPr marL="7515" marR="7515" marT="3758" marB="3758" anchor="ctr">
                    <a:lnL>
                      <a:noFill/>
                    </a:lnL>
                    <a:lnR>
                      <a:noFill/>
                    </a:lnR>
                    <a:lnT>
                      <a:noFill/>
                    </a:lnT>
                    <a:lnB>
                      <a:noFill/>
                    </a:lnB>
                  </a:tcPr>
                </a:tc>
                <a:tc>
                  <a:txBody>
                    <a:bodyPr/>
                    <a:lstStyle/>
                    <a:p>
                      <a:r>
                        <a:rPr lang="en-IN" sz="100"/>
                        <a:t>https://api.spotify.com/v1/audio-analysis/0vSW...</a:t>
                      </a:r>
                    </a:p>
                  </a:txBody>
                  <a:tcPr marL="7515" marR="7515" marT="3758" marB="3758" anchor="ctr">
                    <a:lnL>
                      <a:noFill/>
                    </a:lnL>
                    <a:lnR>
                      <a:noFill/>
                    </a:lnR>
                    <a:lnT>
                      <a:noFill/>
                    </a:lnT>
                    <a:lnB>
                      <a:noFill/>
                    </a:lnB>
                  </a:tcPr>
                </a:tc>
                <a:tc>
                  <a:txBody>
                    <a:bodyPr/>
                    <a:lstStyle/>
                    <a:p>
                      <a:r>
                        <a:rPr lang="en-IN" sz="100"/>
                        <a:t>98821</a:t>
                      </a:r>
                    </a:p>
                  </a:txBody>
                  <a:tcPr marL="7515" marR="7515" marT="3758" marB="3758" anchor="ctr">
                    <a:lnL>
                      <a:noFill/>
                    </a:lnL>
                    <a:lnR>
                      <a:noFill/>
                    </a:lnR>
                    <a:lnT>
                      <a:noFill/>
                    </a:lnT>
                    <a:lnB>
                      <a:noFill/>
                    </a:lnB>
                  </a:tcPr>
                </a:tc>
                <a:tc>
                  <a:txBody>
                    <a:bodyPr/>
                    <a:lstStyle/>
                    <a:p>
                      <a:r>
                        <a:rPr lang="en-IN" sz="100"/>
                        <a:t>4</a:t>
                      </a:r>
                    </a:p>
                  </a:txBody>
                  <a:tcPr marL="7515" marR="7515" marT="3758" marB="3758" anchor="ctr">
                    <a:lnL>
                      <a:noFill/>
                    </a:lnL>
                    <a:lnR>
                      <a:noFill/>
                    </a:lnR>
                    <a:lnT>
                      <a:noFill/>
                    </a:lnT>
                    <a:lnB>
                      <a:noFill/>
                    </a:lnB>
                  </a:tcPr>
                </a:tc>
                <a:tc>
                  <a:txBody>
                    <a:bodyPr/>
                    <a:lstStyle/>
                    <a:p>
                      <a:r>
                        <a:rPr lang="en-IN" sz="100"/>
                        <a:t>Dark Trap</a:t>
                      </a:r>
                    </a:p>
                  </a:txBody>
                  <a:tcPr marL="7515" marR="7515" marT="3758" marB="3758" anchor="ctr">
                    <a:lnL>
                      <a:noFill/>
                    </a:lnL>
                    <a:lnR>
                      <a:noFill/>
                    </a:lnR>
                    <a:lnT>
                      <a:noFill/>
                    </a:lnT>
                    <a:lnB>
                      <a:noFill/>
                    </a:lnB>
                  </a:tcPr>
                </a:tc>
                <a:tc>
                  <a:txBody>
                    <a:bodyPr/>
                    <a:lstStyle/>
                    <a:p>
                      <a:r>
                        <a:rPr lang="en-IN" sz="100"/>
                        <a:t>Symbiote</a:t>
                      </a:r>
                    </a:p>
                  </a:txBody>
                  <a:tcPr marL="7515" marR="7515" marT="3758" marB="3758" anchor="ctr">
                    <a:lnL>
                      <a:noFill/>
                    </a:lnL>
                    <a:lnR>
                      <a:noFill/>
                    </a:lnR>
                    <a:lnT>
                      <a:noFill/>
                    </a:lnT>
                    <a:lnB>
                      <a:noFill/>
                    </a:lnB>
                  </a:tcPr>
                </a:tc>
                <a:extLst>
                  <a:ext uri="{0D108BD9-81ED-4DB2-BD59-A6C34878D82A}">
                    <a16:rowId xmlns:a16="http://schemas.microsoft.com/office/drawing/2014/main" val="10003"/>
                  </a:ext>
                </a:extLst>
              </a:tr>
              <a:tr h="413340">
                <a:tc>
                  <a:txBody>
                    <a:bodyPr/>
                    <a:lstStyle/>
                    <a:p>
                      <a:r>
                        <a:rPr lang="en-IN" sz="100"/>
                        <a:t>3</a:t>
                      </a:r>
                    </a:p>
                  </a:txBody>
                  <a:tcPr marL="7515" marR="7515" marT="3758" marB="3758" anchor="ctr">
                    <a:lnL>
                      <a:noFill/>
                    </a:lnL>
                    <a:lnR>
                      <a:noFill/>
                    </a:lnR>
                    <a:lnT>
                      <a:noFill/>
                    </a:lnT>
                    <a:lnB>
                      <a:noFill/>
                    </a:lnB>
                  </a:tcPr>
                </a:tc>
                <a:tc>
                  <a:txBody>
                    <a:bodyPr/>
                    <a:lstStyle/>
                    <a:p>
                      <a:r>
                        <a:rPr lang="en-IN" sz="100"/>
                        <a:t>0.476</a:t>
                      </a:r>
                    </a:p>
                  </a:txBody>
                  <a:tcPr marL="7515" marR="7515" marT="3758" marB="3758" anchor="ctr">
                    <a:lnL>
                      <a:noFill/>
                    </a:lnL>
                    <a:lnR>
                      <a:noFill/>
                    </a:lnR>
                    <a:lnT>
                      <a:noFill/>
                    </a:lnT>
                    <a:lnB>
                      <a:noFill/>
                    </a:lnB>
                  </a:tcPr>
                </a:tc>
                <a:tc>
                  <a:txBody>
                    <a:bodyPr/>
                    <a:lstStyle/>
                    <a:p>
                      <a:r>
                        <a:rPr lang="en-IN" sz="100"/>
                        <a:t>0.781</a:t>
                      </a:r>
                    </a:p>
                  </a:txBody>
                  <a:tcPr marL="7515" marR="7515" marT="3758" marB="3758" anchor="ctr">
                    <a:lnL>
                      <a:noFill/>
                    </a:lnL>
                    <a:lnR>
                      <a:noFill/>
                    </a:lnR>
                    <a:lnT>
                      <a:noFill/>
                    </a:lnT>
                    <a:lnB>
                      <a:noFill/>
                    </a:lnB>
                  </a:tcPr>
                </a:tc>
                <a:tc>
                  <a:txBody>
                    <a:bodyPr/>
                    <a:lstStyle/>
                    <a:p>
                      <a:r>
                        <a:rPr lang="en-IN" sz="100"/>
                        <a:t>0</a:t>
                      </a:r>
                    </a:p>
                  </a:txBody>
                  <a:tcPr marL="7515" marR="7515" marT="3758" marB="3758" anchor="ctr">
                    <a:lnL>
                      <a:noFill/>
                    </a:lnL>
                    <a:lnR>
                      <a:noFill/>
                    </a:lnR>
                    <a:lnT>
                      <a:noFill/>
                    </a:lnT>
                    <a:lnB>
                      <a:noFill/>
                    </a:lnB>
                  </a:tcPr>
                </a:tc>
                <a:tc>
                  <a:txBody>
                    <a:bodyPr/>
                    <a:lstStyle/>
                    <a:p>
                      <a:r>
                        <a:rPr lang="en-IN" sz="100"/>
                        <a:t>-4.710</a:t>
                      </a:r>
                    </a:p>
                  </a:txBody>
                  <a:tcPr marL="7515" marR="7515" marT="3758" marB="3758" anchor="ctr">
                    <a:lnL>
                      <a:noFill/>
                    </a:lnL>
                    <a:lnR>
                      <a:noFill/>
                    </a:lnR>
                    <a:lnT>
                      <a:noFill/>
                    </a:lnT>
                    <a:lnB>
                      <a:noFill/>
                    </a:lnB>
                  </a:tcPr>
                </a:tc>
                <a:tc>
                  <a:txBody>
                    <a:bodyPr/>
                    <a:lstStyle/>
                    <a:p>
                      <a:r>
                        <a:rPr lang="en-IN" sz="100"/>
                        <a:t>1</a:t>
                      </a:r>
                    </a:p>
                  </a:txBody>
                  <a:tcPr marL="7515" marR="7515" marT="3758" marB="3758" anchor="ctr">
                    <a:lnL>
                      <a:noFill/>
                    </a:lnL>
                    <a:lnR>
                      <a:noFill/>
                    </a:lnR>
                    <a:lnT>
                      <a:noFill/>
                    </a:lnT>
                    <a:lnB>
                      <a:noFill/>
                    </a:lnB>
                  </a:tcPr>
                </a:tc>
                <a:tc>
                  <a:txBody>
                    <a:bodyPr/>
                    <a:lstStyle/>
                    <a:p>
                      <a:r>
                        <a:rPr lang="en-IN" sz="100"/>
                        <a:t>0.1030</a:t>
                      </a:r>
                    </a:p>
                  </a:txBody>
                  <a:tcPr marL="7515" marR="7515" marT="3758" marB="3758" anchor="ctr">
                    <a:lnL>
                      <a:noFill/>
                    </a:lnL>
                    <a:lnR>
                      <a:noFill/>
                    </a:lnR>
                    <a:lnT>
                      <a:noFill/>
                    </a:lnT>
                    <a:lnB>
                      <a:noFill/>
                    </a:lnB>
                  </a:tcPr>
                </a:tc>
                <a:tc>
                  <a:txBody>
                    <a:bodyPr/>
                    <a:lstStyle/>
                    <a:p>
                      <a:r>
                        <a:rPr lang="en-IN" sz="100"/>
                        <a:t>0.023700</a:t>
                      </a:r>
                    </a:p>
                  </a:txBody>
                  <a:tcPr marL="7515" marR="7515" marT="3758" marB="3758" anchor="ctr">
                    <a:lnL>
                      <a:noFill/>
                    </a:lnL>
                    <a:lnR>
                      <a:noFill/>
                    </a:lnR>
                    <a:lnT>
                      <a:noFill/>
                    </a:lnT>
                    <a:lnB>
                      <a:noFill/>
                    </a:lnB>
                  </a:tcPr>
                </a:tc>
                <a:tc>
                  <a:txBody>
                    <a:bodyPr/>
                    <a:lstStyle/>
                    <a:p>
                      <a:r>
                        <a:rPr lang="en-IN" sz="100"/>
                        <a:t>0.000000</a:t>
                      </a:r>
                    </a:p>
                  </a:txBody>
                  <a:tcPr marL="7515" marR="7515" marT="3758" marB="3758" anchor="ctr">
                    <a:lnL>
                      <a:noFill/>
                    </a:lnL>
                    <a:lnR>
                      <a:noFill/>
                    </a:lnR>
                    <a:lnT>
                      <a:noFill/>
                    </a:lnT>
                    <a:lnB>
                      <a:noFill/>
                    </a:lnB>
                  </a:tcPr>
                </a:tc>
                <a:tc>
                  <a:txBody>
                    <a:bodyPr/>
                    <a:lstStyle/>
                    <a:p>
                      <a:r>
                        <a:rPr lang="en-IN" sz="100"/>
                        <a:t>0.1140</a:t>
                      </a:r>
                    </a:p>
                  </a:txBody>
                  <a:tcPr marL="7515" marR="7515" marT="3758" marB="3758" anchor="ctr">
                    <a:lnL>
                      <a:noFill/>
                    </a:lnL>
                    <a:lnR>
                      <a:noFill/>
                    </a:lnR>
                    <a:lnT>
                      <a:noFill/>
                    </a:lnT>
                    <a:lnB>
                      <a:noFill/>
                    </a:lnB>
                  </a:tcPr>
                </a:tc>
                <a:tc>
                  <a:txBody>
                    <a:bodyPr/>
                    <a:lstStyle/>
                    <a:p>
                      <a:r>
                        <a:rPr lang="en-IN" sz="100"/>
                        <a:t>0.1750</a:t>
                      </a:r>
                    </a:p>
                  </a:txBody>
                  <a:tcPr marL="7515" marR="7515" marT="3758" marB="3758" anchor="ctr">
                    <a:lnL>
                      <a:noFill/>
                    </a:lnL>
                    <a:lnR>
                      <a:noFill/>
                    </a:lnR>
                    <a:lnT>
                      <a:noFill/>
                    </a:lnT>
                    <a:lnB>
                      <a:noFill/>
                    </a:lnB>
                  </a:tcPr>
                </a:tc>
                <a:tc>
                  <a:txBody>
                    <a:bodyPr/>
                    <a:lstStyle/>
                    <a:p>
                      <a:r>
                        <a:rPr lang="en-IN" sz="100"/>
                        <a:t>186.948</a:t>
                      </a:r>
                    </a:p>
                  </a:txBody>
                  <a:tcPr marL="7515" marR="7515" marT="3758" marB="3758" anchor="ctr">
                    <a:lnL>
                      <a:noFill/>
                    </a:lnL>
                    <a:lnR>
                      <a:noFill/>
                    </a:lnR>
                    <a:lnT>
                      <a:noFill/>
                    </a:lnT>
                    <a:lnB>
                      <a:noFill/>
                    </a:lnB>
                  </a:tcPr>
                </a:tc>
                <a:tc>
                  <a:txBody>
                    <a:bodyPr/>
                    <a:lstStyle/>
                    <a:p>
                      <a:r>
                        <a:rPr lang="en-IN" sz="100"/>
                        <a:t>audio_features</a:t>
                      </a:r>
                    </a:p>
                  </a:txBody>
                  <a:tcPr marL="7515" marR="7515" marT="3758" marB="3758" anchor="ctr">
                    <a:lnL>
                      <a:noFill/>
                    </a:lnL>
                    <a:lnR>
                      <a:noFill/>
                    </a:lnR>
                    <a:lnT>
                      <a:noFill/>
                    </a:lnT>
                    <a:lnB>
                      <a:noFill/>
                    </a:lnB>
                  </a:tcPr>
                </a:tc>
                <a:tc>
                  <a:txBody>
                    <a:bodyPr/>
                    <a:lstStyle/>
                    <a:p>
                      <a:r>
                        <a:rPr lang="en-IN" sz="100"/>
                        <a:t>0VSXnJqQkwuH2ei1nOQ1nu</a:t>
                      </a:r>
                    </a:p>
                  </a:txBody>
                  <a:tcPr marL="7515" marR="7515" marT="3758" marB="3758" anchor="ctr">
                    <a:lnL>
                      <a:noFill/>
                    </a:lnL>
                    <a:lnR>
                      <a:noFill/>
                    </a:lnR>
                    <a:lnT>
                      <a:noFill/>
                    </a:lnT>
                    <a:lnB>
                      <a:noFill/>
                    </a:lnB>
                  </a:tcPr>
                </a:tc>
                <a:tc>
                  <a:txBody>
                    <a:bodyPr/>
                    <a:lstStyle/>
                    <a:p>
                      <a:r>
                        <a:rPr lang="en-IN" sz="100"/>
                        <a:t>spotify:track:0VSXnJqQkwuH2ei1nOQ1nu</a:t>
                      </a:r>
                    </a:p>
                  </a:txBody>
                  <a:tcPr marL="7515" marR="7515" marT="3758" marB="3758" anchor="ctr">
                    <a:lnL>
                      <a:noFill/>
                    </a:lnL>
                    <a:lnR>
                      <a:noFill/>
                    </a:lnR>
                    <a:lnT>
                      <a:noFill/>
                    </a:lnT>
                    <a:lnB>
                      <a:noFill/>
                    </a:lnB>
                  </a:tcPr>
                </a:tc>
                <a:tc>
                  <a:txBody>
                    <a:bodyPr/>
                    <a:lstStyle/>
                    <a:p>
                      <a:r>
                        <a:rPr lang="en-IN" sz="100"/>
                        <a:t>https://api.spotify.com/v1/tracks/0VSXnJqQkwuH...</a:t>
                      </a:r>
                    </a:p>
                  </a:txBody>
                  <a:tcPr marL="7515" marR="7515" marT="3758" marB="3758" anchor="ctr">
                    <a:lnL>
                      <a:noFill/>
                    </a:lnL>
                    <a:lnR>
                      <a:noFill/>
                    </a:lnR>
                    <a:lnT>
                      <a:noFill/>
                    </a:lnT>
                    <a:lnB>
                      <a:noFill/>
                    </a:lnB>
                  </a:tcPr>
                </a:tc>
                <a:tc>
                  <a:txBody>
                    <a:bodyPr/>
                    <a:lstStyle/>
                    <a:p>
                      <a:r>
                        <a:rPr lang="en-IN" sz="100"/>
                        <a:t>https://api.spotify.com/v1/audio-analysis/0VSX...</a:t>
                      </a:r>
                    </a:p>
                  </a:txBody>
                  <a:tcPr marL="7515" marR="7515" marT="3758" marB="3758" anchor="ctr">
                    <a:lnL>
                      <a:noFill/>
                    </a:lnL>
                    <a:lnR>
                      <a:noFill/>
                    </a:lnR>
                    <a:lnT>
                      <a:noFill/>
                    </a:lnT>
                    <a:lnB>
                      <a:noFill/>
                    </a:lnB>
                  </a:tcPr>
                </a:tc>
                <a:tc>
                  <a:txBody>
                    <a:bodyPr/>
                    <a:lstStyle/>
                    <a:p>
                      <a:r>
                        <a:rPr lang="en-IN" sz="100"/>
                        <a:t>123661</a:t>
                      </a:r>
                    </a:p>
                  </a:txBody>
                  <a:tcPr marL="7515" marR="7515" marT="3758" marB="3758" anchor="ctr">
                    <a:lnL>
                      <a:noFill/>
                    </a:lnL>
                    <a:lnR>
                      <a:noFill/>
                    </a:lnR>
                    <a:lnT>
                      <a:noFill/>
                    </a:lnT>
                    <a:lnB>
                      <a:noFill/>
                    </a:lnB>
                  </a:tcPr>
                </a:tc>
                <a:tc>
                  <a:txBody>
                    <a:bodyPr/>
                    <a:lstStyle/>
                    <a:p>
                      <a:r>
                        <a:rPr lang="en-IN" sz="100"/>
                        <a:t>3</a:t>
                      </a:r>
                    </a:p>
                  </a:txBody>
                  <a:tcPr marL="7515" marR="7515" marT="3758" marB="3758" anchor="ctr">
                    <a:lnL>
                      <a:noFill/>
                    </a:lnL>
                    <a:lnR>
                      <a:noFill/>
                    </a:lnR>
                    <a:lnT>
                      <a:noFill/>
                    </a:lnT>
                    <a:lnB>
                      <a:noFill/>
                    </a:lnB>
                  </a:tcPr>
                </a:tc>
                <a:tc>
                  <a:txBody>
                    <a:bodyPr/>
                    <a:lstStyle/>
                    <a:p>
                      <a:r>
                        <a:rPr lang="en-IN" sz="100"/>
                        <a:t>Dark Trap</a:t>
                      </a:r>
                    </a:p>
                  </a:txBody>
                  <a:tcPr marL="7515" marR="7515" marT="3758" marB="3758" anchor="ctr">
                    <a:lnL>
                      <a:noFill/>
                    </a:lnL>
                    <a:lnR>
                      <a:noFill/>
                    </a:lnR>
                    <a:lnT>
                      <a:noFill/>
                    </a:lnT>
                    <a:lnB>
                      <a:noFill/>
                    </a:lnB>
                  </a:tcPr>
                </a:tc>
                <a:tc>
                  <a:txBody>
                    <a:bodyPr/>
                    <a:lstStyle/>
                    <a:p>
                      <a:r>
                        <a:rPr lang="en-US" sz="100"/>
                        <a:t>ProductOfDrugs (Prod. The Virus and Antidote)</a:t>
                      </a:r>
                    </a:p>
                  </a:txBody>
                  <a:tcPr marL="7515" marR="7515" marT="3758" marB="3758" anchor="ctr">
                    <a:lnL>
                      <a:noFill/>
                    </a:lnL>
                    <a:lnR>
                      <a:noFill/>
                    </a:lnR>
                    <a:lnT>
                      <a:noFill/>
                    </a:lnT>
                    <a:lnB>
                      <a:noFill/>
                    </a:lnB>
                  </a:tcPr>
                </a:tc>
                <a:extLst>
                  <a:ext uri="{0D108BD9-81ED-4DB2-BD59-A6C34878D82A}">
                    <a16:rowId xmlns:a16="http://schemas.microsoft.com/office/drawing/2014/main" val="10004"/>
                  </a:ext>
                </a:extLst>
              </a:tr>
              <a:tr h="413340">
                <a:tc>
                  <a:txBody>
                    <a:bodyPr/>
                    <a:lstStyle/>
                    <a:p>
                      <a:r>
                        <a:rPr lang="en-IN" sz="100"/>
                        <a:t>4</a:t>
                      </a:r>
                    </a:p>
                  </a:txBody>
                  <a:tcPr marL="7515" marR="7515" marT="3758" marB="3758" anchor="ctr">
                    <a:lnL>
                      <a:noFill/>
                    </a:lnL>
                    <a:lnR>
                      <a:noFill/>
                    </a:lnR>
                    <a:lnT>
                      <a:noFill/>
                    </a:lnT>
                    <a:lnB>
                      <a:noFill/>
                    </a:lnB>
                  </a:tcPr>
                </a:tc>
                <a:tc>
                  <a:txBody>
                    <a:bodyPr/>
                    <a:lstStyle/>
                    <a:p>
                      <a:r>
                        <a:rPr lang="en-IN" sz="100"/>
                        <a:t>0.798</a:t>
                      </a:r>
                    </a:p>
                  </a:txBody>
                  <a:tcPr marL="7515" marR="7515" marT="3758" marB="3758" anchor="ctr">
                    <a:lnL>
                      <a:noFill/>
                    </a:lnL>
                    <a:lnR>
                      <a:noFill/>
                    </a:lnR>
                    <a:lnT>
                      <a:noFill/>
                    </a:lnT>
                    <a:lnB>
                      <a:noFill/>
                    </a:lnB>
                  </a:tcPr>
                </a:tc>
                <a:tc>
                  <a:txBody>
                    <a:bodyPr/>
                    <a:lstStyle/>
                    <a:p>
                      <a:r>
                        <a:rPr lang="en-IN" sz="100"/>
                        <a:t>0.624</a:t>
                      </a:r>
                    </a:p>
                  </a:txBody>
                  <a:tcPr marL="7515" marR="7515" marT="3758" marB="3758" anchor="ctr">
                    <a:lnL>
                      <a:noFill/>
                    </a:lnL>
                    <a:lnR>
                      <a:noFill/>
                    </a:lnR>
                    <a:lnT>
                      <a:noFill/>
                    </a:lnT>
                    <a:lnB>
                      <a:noFill/>
                    </a:lnB>
                  </a:tcPr>
                </a:tc>
                <a:tc>
                  <a:txBody>
                    <a:bodyPr/>
                    <a:lstStyle/>
                    <a:p>
                      <a:r>
                        <a:rPr lang="en-IN" sz="100"/>
                        <a:t>2</a:t>
                      </a:r>
                    </a:p>
                  </a:txBody>
                  <a:tcPr marL="7515" marR="7515" marT="3758" marB="3758" anchor="ctr">
                    <a:lnL>
                      <a:noFill/>
                    </a:lnL>
                    <a:lnR>
                      <a:noFill/>
                    </a:lnR>
                    <a:lnT>
                      <a:noFill/>
                    </a:lnT>
                    <a:lnB>
                      <a:noFill/>
                    </a:lnB>
                  </a:tcPr>
                </a:tc>
                <a:tc>
                  <a:txBody>
                    <a:bodyPr/>
                    <a:lstStyle/>
                    <a:p>
                      <a:r>
                        <a:rPr lang="en-IN" sz="100"/>
                        <a:t>-7.668</a:t>
                      </a:r>
                    </a:p>
                  </a:txBody>
                  <a:tcPr marL="7515" marR="7515" marT="3758" marB="3758" anchor="ctr">
                    <a:lnL>
                      <a:noFill/>
                    </a:lnL>
                    <a:lnR>
                      <a:noFill/>
                    </a:lnR>
                    <a:lnT>
                      <a:noFill/>
                    </a:lnT>
                    <a:lnB>
                      <a:noFill/>
                    </a:lnB>
                  </a:tcPr>
                </a:tc>
                <a:tc>
                  <a:txBody>
                    <a:bodyPr/>
                    <a:lstStyle/>
                    <a:p>
                      <a:r>
                        <a:rPr lang="en-IN" sz="100"/>
                        <a:t>1</a:t>
                      </a:r>
                    </a:p>
                  </a:txBody>
                  <a:tcPr marL="7515" marR="7515" marT="3758" marB="3758" anchor="ctr">
                    <a:lnL>
                      <a:noFill/>
                    </a:lnL>
                    <a:lnR>
                      <a:noFill/>
                    </a:lnR>
                    <a:lnT>
                      <a:noFill/>
                    </a:lnT>
                    <a:lnB>
                      <a:noFill/>
                    </a:lnB>
                  </a:tcPr>
                </a:tc>
                <a:tc>
                  <a:txBody>
                    <a:bodyPr/>
                    <a:lstStyle/>
                    <a:p>
                      <a:r>
                        <a:rPr lang="en-IN" sz="100"/>
                        <a:t>0.2930</a:t>
                      </a:r>
                    </a:p>
                  </a:txBody>
                  <a:tcPr marL="7515" marR="7515" marT="3758" marB="3758" anchor="ctr">
                    <a:lnL>
                      <a:noFill/>
                    </a:lnL>
                    <a:lnR>
                      <a:noFill/>
                    </a:lnR>
                    <a:lnT>
                      <a:noFill/>
                    </a:lnT>
                    <a:lnB>
                      <a:noFill/>
                    </a:lnB>
                  </a:tcPr>
                </a:tc>
                <a:tc>
                  <a:txBody>
                    <a:bodyPr/>
                    <a:lstStyle/>
                    <a:p>
                      <a:r>
                        <a:rPr lang="en-IN" sz="100"/>
                        <a:t>0.217000</a:t>
                      </a:r>
                    </a:p>
                  </a:txBody>
                  <a:tcPr marL="7515" marR="7515" marT="3758" marB="3758" anchor="ctr">
                    <a:lnL>
                      <a:noFill/>
                    </a:lnL>
                    <a:lnR>
                      <a:noFill/>
                    </a:lnR>
                    <a:lnT>
                      <a:noFill/>
                    </a:lnT>
                    <a:lnB>
                      <a:noFill/>
                    </a:lnB>
                  </a:tcPr>
                </a:tc>
                <a:tc>
                  <a:txBody>
                    <a:bodyPr/>
                    <a:lstStyle/>
                    <a:p>
                      <a:r>
                        <a:rPr lang="en-IN" sz="100"/>
                        <a:t>0.000000</a:t>
                      </a:r>
                    </a:p>
                  </a:txBody>
                  <a:tcPr marL="7515" marR="7515" marT="3758" marB="3758" anchor="ctr">
                    <a:lnL>
                      <a:noFill/>
                    </a:lnL>
                    <a:lnR>
                      <a:noFill/>
                    </a:lnR>
                    <a:lnT>
                      <a:noFill/>
                    </a:lnT>
                    <a:lnB>
                      <a:noFill/>
                    </a:lnB>
                  </a:tcPr>
                </a:tc>
                <a:tc>
                  <a:txBody>
                    <a:bodyPr/>
                    <a:lstStyle/>
                    <a:p>
                      <a:r>
                        <a:rPr lang="en-IN" sz="100"/>
                        <a:t>0.1660</a:t>
                      </a:r>
                    </a:p>
                  </a:txBody>
                  <a:tcPr marL="7515" marR="7515" marT="3758" marB="3758" anchor="ctr">
                    <a:lnL>
                      <a:noFill/>
                    </a:lnL>
                    <a:lnR>
                      <a:noFill/>
                    </a:lnR>
                    <a:lnT>
                      <a:noFill/>
                    </a:lnT>
                    <a:lnB>
                      <a:noFill/>
                    </a:lnB>
                  </a:tcPr>
                </a:tc>
                <a:tc>
                  <a:txBody>
                    <a:bodyPr/>
                    <a:lstStyle/>
                    <a:p>
                      <a:r>
                        <a:rPr lang="en-IN" sz="100"/>
                        <a:t>0.5910</a:t>
                      </a:r>
                    </a:p>
                  </a:txBody>
                  <a:tcPr marL="7515" marR="7515" marT="3758" marB="3758" anchor="ctr">
                    <a:lnL>
                      <a:noFill/>
                    </a:lnL>
                    <a:lnR>
                      <a:noFill/>
                    </a:lnR>
                    <a:lnT>
                      <a:noFill/>
                    </a:lnT>
                    <a:lnB>
                      <a:noFill/>
                    </a:lnB>
                  </a:tcPr>
                </a:tc>
                <a:tc>
                  <a:txBody>
                    <a:bodyPr/>
                    <a:lstStyle/>
                    <a:p>
                      <a:r>
                        <a:rPr lang="en-IN" sz="100"/>
                        <a:t>147.988</a:t>
                      </a:r>
                    </a:p>
                  </a:txBody>
                  <a:tcPr marL="7515" marR="7515" marT="3758" marB="3758" anchor="ctr">
                    <a:lnL>
                      <a:noFill/>
                    </a:lnL>
                    <a:lnR>
                      <a:noFill/>
                    </a:lnR>
                    <a:lnT>
                      <a:noFill/>
                    </a:lnT>
                    <a:lnB>
                      <a:noFill/>
                    </a:lnB>
                  </a:tcPr>
                </a:tc>
                <a:tc>
                  <a:txBody>
                    <a:bodyPr/>
                    <a:lstStyle/>
                    <a:p>
                      <a:r>
                        <a:rPr lang="en-IN" sz="100"/>
                        <a:t>audio_features</a:t>
                      </a:r>
                    </a:p>
                  </a:txBody>
                  <a:tcPr marL="7515" marR="7515" marT="3758" marB="3758" anchor="ctr">
                    <a:lnL>
                      <a:noFill/>
                    </a:lnL>
                    <a:lnR>
                      <a:noFill/>
                    </a:lnR>
                    <a:lnT>
                      <a:noFill/>
                    </a:lnT>
                    <a:lnB>
                      <a:noFill/>
                    </a:lnB>
                  </a:tcPr>
                </a:tc>
                <a:tc>
                  <a:txBody>
                    <a:bodyPr/>
                    <a:lstStyle/>
                    <a:p>
                      <a:r>
                        <a:rPr lang="en-IN" sz="100"/>
                        <a:t>4jCeguq9rMTlbMmPHuO7S3</a:t>
                      </a:r>
                    </a:p>
                  </a:txBody>
                  <a:tcPr marL="7515" marR="7515" marT="3758" marB="3758" anchor="ctr">
                    <a:lnL>
                      <a:noFill/>
                    </a:lnL>
                    <a:lnR>
                      <a:noFill/>
                    </a:lnR>
                    <a:lnT>
                      <a:noFill/>
                    </a:lnT>
                    <a:lnB>
                      <a:noFill/>
                    </a:lnB>
                  </a:tcPr>
                </a:tc>
                <a:tc>
                  <a:txBody>
                    <a:bodyPr/>
                    <a:lstStyle/>
                    <a:p>
                      <a:r>
                        <a:rPr lang="en-IN" sz="100"/>
                        <a:t>spotify:track:4jCeguq9rMTlbMmPHuO7S3</a:t>
                      </a:r>
                    </a:p>
                  </a:txBody>
                  <a:tcPr marL="7515" marR="7515" marT="3758" marB="3758" anchor="ctr">
                    <a:lnL>
                      <a:noFill/>
                    </a:lnL>
                    <a:lnR>
                      <a:noFill/>
                    </a:lnR>
                    <a:lnT>
                      <a:noFill/>
                    </a:lnT>
                    <a:lnB>
                      <a:noFill/>
                    </a:lnB>
                  </a:tcPr>
                </a:tc>
                <a:tc>
                  <a:txBody>
                    <a:bodyPr/>
                    <a:lstStyle/>
                    <a:p>
                      <a:r>
                        <a:rPr lang="en-IN" sz="100"/>
                        <a:t>https://api.spotify.com/v1/tracks/4jCeguq9rMTl...</a:t>
                      </a:r>
                    </a:p>
                  </a:txBody>
                  <a:tcPr marL="7515" marR="7515" marT="3758" marB="3758" anchor="ctr">
                    <a:lnL>
                      <a:noFill/>
                    </a:lnL>
                    <a:lnR>
                      <a:noFill/>
                    </a:lnR>
                    <a:lnT>
                      <a:noFill/>
                    </a:lnT>
                    <a:lnB>
                      <a:noFill/>
                    </a:lnB>
                  </a:tcPr>
                </a:tc>
                <a:tc>
                  <a:txBody>
                    <a:bodyPr/>
                    <a:lstStyle/>
                    <a:p>
                      <a:r>
                        <a:rPr lang="en-IN" sz="100"/>
                        <a:t>https://api.spotify.com/v1/audio-analysis/4jCe...</a:t>
                      </a:r>
                    </a:p>
                  </a:txBody>
                  <a:tcPr marL="7515" marR="7515" marT="3758" marB="3758" anchor="ctr">
                    <a:lnL>
                      <a:noFill/>
                    </a:lnL>
                    <a:lnR>
                      <a:noFill/>
                    </a:lnR>
                    <a:lnT>
                      <a:noFill/>
                    </a:lnT>
                    <a:lnB>
                      <a:noFill/>
                    </a:lnB>
                  </a:tcPr>
                </a:tc>
                <a:tc>
                  <a:txBody>
                    <a:bodyPr/>
                    <a:lstStyle/>
                    <a:p>
                      <a:r>
                        <a:rPr lang="en-IN" sz="100"/>
                        <a:t>123298</a:t>
                      </a:r>
                    </a:p>
                  </a:txBody>
                  <a:tcPr marL="7515" marR="7515" marT="3758" marB="3758" anchor="ctr">
                    <a:lnL>
                      <a:noFill/>
                    </a:lnL>
                    <a:lnR>
                      <a:noFill/>
                    </a:lnR>
                    <a:lnT>
                      <a:noFill/>
                    </a:lnT>
                    <a:lnB>
                      <a:noFill/>
                    </a:lnB>
                  </a:tcPr>
                </a:tc>
                <a:tc>
                  <a:txBody>
                    <a:bodyPr/>
                    <a:lstStyle/>
                    <a:p>
                      <a:r>
                        <a:rPr lang="en-IN" sz="100"/>
                        <a:t>4</a:t>
                      </a:r>
                    </a:p>
                  </a:txBody>
                  <a:tcPr marL="7515" marR="7515" marT="3758" marB="3758" anchor="ctr">
                    <a:lnL>
                      <a:noFill/>
                    </a:lnL>
                    <a:lnR>
                      <a:noFill/>
                    </a:lnR>
                    <a:lnT>
                      <a:noFill/>
                    </a:lnT>
                    <a:lnB>
                      <a:noFill/>
                    </a:lnB>
                  </a:tcPr>
                </a:tc>
                <a:tc>
                  <a:txBody>
                    <a:bodyPr/>
                    <a:lstStyle/>
                    <a:p>
                      <a:r>
                        <a:rPr lang="en-IN" sz="100"/>
                        <a:t>Dark Trap</a:t>
                      </a:r>
                    </a:p>
                  </a:txBody>
                  <a:tcPr marL="7515" marR="7515" marT="3758" marB="3758" anchor="ctr">
                    <a:lnL>
                      <a:noFill/>
                    </a:lnL>
                    <a:lnR>
                      <a:noFill/>
                    </a:lnR>
                    <a:lnT>
                      <a:noFill/>
                    </a:lnT>
                    <a:lnB>
                      <a:noFill/>
                    </a:lnB>
                  </a:tcPr>
                </a:tc>
                <a:tc>
                  <a:txBody>
                    <a:bodyPr/>
                    <a:lstStyle/>
                    <a:p>
                      <a:r>
                        <a:rPr lang="en-IN" sz="100"/>
                        <a:t>Venom</a:t>
                      </a:r>
                    </a:p>
                  </a:txBody>
                  <a:tcPr marL="7515" marR="7515" marT="3758" marB="3758" anchor="ctr">
                    <a:lnL>
                      <a:noFill/>
                    </a:lnL>
                    <a:lnR>
                      <a:noFill/>
                    </a:lnR>
                    <a:lnT>
                      <a:noFill/>
                    </a:lnT>
                    <a:lnB>
                      <a:noFill/>
                    </a:lnB>
                  </a:tcPr>
                </a:tc>
                <a:extLst>
                  <a:ext uri="{0D108BD9-81ED-4DB2-BD59-A6C34878D82A}">
                    <a16:rowId xmlns:a16="http://schemas.microsoft.com/office/drawing/2014/main" val="10005"/>
                  </a:ext>
                </a:extLst>
              </a:tr>
              <a:tr h="0">
                <a:tc>
                  <a:txBody>
                    <a:bodyPr/>
                    <a:lstStyle/>
                    <a:p>
                      <a:r>
                        <a:rPr lang="en-IN" sz="100"/>
                        <a:t>...</a:t>
                      </a:r>
                    </a:p>
                  </a:txBody>
                  <a:tcPr marL="7515" marR="7515" marT="3758" marB="3758" anchor="ctr">
                    <a:lnL>
                      <a:noFill/>
                    </a:lnL>
                    <a:lnR>
                      <a:noFill/>
                    </a:lnR>
                    <a:lnT>
                      <a:noFill/>
                    </a:lnT>
                    <a:lnB>
                      <a:noFill/>
                    </a:lnB>
                  </a:tcPr>
                </a:tc>
                <a:tc>
                  <a:txBody>
                    <a:bodyPr/>
                    <a:lstStyle/>
                    <a:p>
                      <a:r>
                        <a:rPr lang="en-IN" sz="100"/>
                        <a:t>...</a:t>
                      </a:r>
                    </a:p>
                  </a:txBody>
                  <a:tcPr marL="7515" marR="7515" marT="3758" marB="3758" anchor="ctr">
                    <a:lnL>
                      <a:noFill/>
                    </a:lnL>
                    <a:lnR>
                      <a:noFill/>
                    </a:lnR>
                    <a:lnT>
                      <a:noFill/>
                    </a:lnT>
                    <a:lnB>
                      <a:noFill/>
                    </a:lnB>
                  </a:tcPr>
                </a:tc>
                <a:tc>
                  <a:txBody>
                    <a:bodyPr/>
                    <a:lstStyle/>
                    <a:p>
                      <a:r>
                        <a:rPr lang="en-IN" sz="100"/>
                        <a:t>...</a:t>
                      </a:r>
                    </a:p>
                  </a:txBody>
                  <a:tcPr marL="7515" marR="7515" marT="3758" marB="3758" anchor="ctr">
                    <a:lnL>
                      <a:noFill/>
                    </a:lnL>
                    <a:lnR>
                      <a:noFill/>
                    </a:lnR>
                    <a:lnT>
                      <a:noFill/>
                    </a:lnT>
                    <a:lnB>
                      <a:noFill/>
                    </a:lnB>
                  </a:tcPr>
                </a:tc>
                <a:tc>
                  <a:txBody>
                    <a:bodyPr/>
                    <a:lstStyle/>
                    <a:p>
                      <a:r>
                        <a:rPr lang="en-IN" sz="100"/>
                        <a:t>...</a:t>
                      </a:r>
                    </a:p>
                  </a:txBody>
                  <a:tcPr marL="7515" marR="7515" marT="3758" marB="3758" anchor="ctr">
                    <a:lnL>
                      <a:noFill/>
                    </a:lnL>
                    <a:lnR>
                      <a:noFill/>
                    </a:lnR>
                    <a:lnT>
                      <a:noFill/>
                    </a:lnT>
                    <a:lnB>
                      <a:noFill/>
                    </a:lnB>
                  </a:tcPr>
                </a:tc>
                <a:tc>
                  <a:txBody>
                    <a:bodyPr/>
                    <a:lstStyle/>
                    <a:p>
                      <a:r>
                        <a:rPr lang="en-IN" sz="100"/>
                        <a:t>...</a:t>
                      </a:r>
                    </a:p>
                  </a:txBody>
                  <a:tcPr marL="7515" marR="7515" marT="3758" marB="3758" anchor="ctr">
                    <a:lnL>
                      <a:noFill/>
                    </a:lnL>
                    <a:lnR>
                      <a:noFill/>
                    </a:lnR>
                    <a:lnT>
                      <a:noFill/>
                    </a:lnT>
                    <a:lnB>
                      <a:noFill/>
                    </a:lnB>
                  </a:tcPr>
                </a:tc>
                <a:tc>
                  <a:txBody>
                    <a:bodyPr/>
                    <a:lstStyle/>
                    <a:p>
                      <a:r>
                        <a:rPr lang="en-IN" sz="100"/>
                        <a:t>...</a:t>
                      </a:r>
                    </a:p>
                  </a:txBody>
                  <a:tcPr marL="7515" marR="7515" marT="3758" marB="3758" anchor="ctr">
                    <a:lnL>
                      <a:noFill/>
                    </a:lnL>
                    <a:lnR>
                      <a:noFill/>
                    </a:lnR>
                    <a:lnT>
                      <a:noFill/>
                    </a:lnT>
                    <a:lnB>
                      <a:noFill/>
                    </a:lnB>
                  </a:tcPr>
                </a:tc>
                <a:tc>
                  <a:txBody>
                    <a:bodyPr/>
                    <a:lstStyle/>
                    <a:p>
                      <a:r>
                        <a:rPr lang="en-IN" sz="100"/>
                        <a:t>...</a:t>
                      </a:r>
                    </a:p>
                  </a:txBody>
                  <a:tcPr marL="7515" marR="7515" marT="3758" marB="3758" anchor="ctr">
                    <a:lnL>
                      <a:noFill/>
                    </a:lnL>
                    <a:lnR>
                      <a:noFill/>
                    </a:lnR>
                    <a:lnT>
                      <a:noFill/>
                    </a:lnT>
                    <a:lnB>
                      <a:noFill/>
                    </a:lnB>
                  </a:tcPr>
                </a:tc>
                <a:tc>
                  <a:txBody>
                    <a:bodyPr/>
                    <a:lstStyle/>
                    <a:p>
                      <a:r>
                        <a:rPr lang="en-IN" sz="100"/>
                        <a:t>...</a:t>
                      </a:r>
                    </a:p>
                  </a:txBody>
                  <a:tcPr marL="7515" marR="7515" marT="3758" marB="3758" anchor="ctr">
                    <a:lnL>
                      <a:noFill/>
                    </a:lnL>
                    <a:lnR>
                      <a:noFill/>
                    </a:lnR>
                    <a:lnT>
                      <a:noFill/>
                    </a:lnT>
                    <a:lnB>
                      <a:noFill/>
                    </a:lnB>
                  </a:tcPr>
                </a:tc>
                <a:tc>
                  <a:txBody>
                    <a:bodyPr/>
                    <a:lstStyle/>
                    <a:p>
                      <a:r>
                        <a:rPr lang="en-IN" sz="100"/>
                        <a:t>...</a:t>
                      </a:r>
                    </a:p>
                  </a:txBody>
                  <a:tcPr marL="7515" marR="7515" marT="3758" marB="3758" anchor="ctr">
                    <a:lnL>
                      <a:noFill/>
                    </a:lnL>
                    <a:lnR>
                      <a:noFill/>
                    </a:lnR>
                    <a:lnT>
                      <a:noFill/>
                    </a:lnT>
                    <a:lnB>
                      <a:noFill/>
                    </a:lnB>
                  </a:tcPr>
                </a:tc>
                <a:tc>
                  <a:txBody>
                    <a:bodyPr/>
                    <a:lstStyle/>
                    <a:p>
                      <a:r>
                        <a:rPr lang="en-IN" sz="100"/>
                        <a:t>...</a:t>
                      </a:r>
                    </a:p>
                  </a:txBody>
                  <a:tcPr marL="7515" marR="7515" marT="3758" marB="3758" anchor="ctr">
                    <a:lnL>
                      <a:noFill/>
                    </a:lnL>
                    <a:lnR>
                      <a:noFill/>
                    </a:lnR>
                    <a:lnT>
                      <a:noFill/>
                    </a:lnT>
                    <a:lnB>
                      <a:noFill/>
                    </a:lnB>
                  </a:tcPr>
                </a:tc>
                <a:tc>
                  <a:txBody>
                    <a:bodyPr/>
                    <a:lstStyle/>
                    <a:p>
                      <a:r>
                        <a:rPr lang="en-IN" sz="100"/>
                        <a:t>...</a:t>
                      </a:r>
                    </a:p>
                  </a:txBody>
                  <a:tcPr marL="7515" marR="7515" marT="3758" marB="3758" anchor="ctr">
                    <a:lnL>
                      <a:noFill/>
                    </a:lnL>
                    <a:lnR>
                      <a:noFill/>
                    </a:lnR>
                    <a:lnT>
                      <a:noFill/>
                    </a:lnT>
                    <a:lnB>
                      <a:noFill/>
                    </a:lnB>
                  </a:tcPr>
                </a:tc>
                <a:tc>
                  <a:txBody>
                    <a:bodyPr/>
                    <a:lstStyle/>
                    <a:p>
                      <a:r>
                        <a:rPr lang="en-IN" sz="100"/>
                        <a:t>...</a:t>
                      </a:r>
                    </a:p>
                  </a:txBody>
                  <a:tcPr marL="7515" marR="7515" marT="3758" marB="3758" anchor="ctr">
                    <a:lnL>
                      <a:noFill/>
                    </a:lnL>
                    <a:lnR>
                      <a:noFill/>
                    </a:lnR>
                    <a:lnT>
                      <a:noFill/>
                    </a:lnT>
                    <a:lnB>
                      <a:noFill/>
                    </a:lnB>
                  </a:tcPr>
                </a:tc>
                <a:tc>
                  <a:txBody>
                    <a:bodyPr/>
                    <a:lstStyle/>
                    <a:p>
                      <a:r>
                        <a:rPr lang="en-IN" sz="100"/>
                        <a:t>...</a:t>
                      </a:r>
                    </a:p>
                  </a:txBody>
                  <a:tcPr marL="7515" marR="7515" marT="3758" marB="3758" anchor="ctr">
                    <a:lnL>
                      <a:noFill/>
                    </a:lnL>
                    <a:lnR>
                      <a:noFill/>
                    </a:lnR>
                    <a:lnT>
                      <a:noFill/>
                    </a:lnT>
                    <a:lnB>
                      <a:noFill/>
                    </a:lnB>
                  </a:tcPr>
                </a:tc>
                <a:tc>
                  <a:txBody>
                    <a:bodyPr/>
                    <a:lstStyle/>
                    <a:p>
                      <a:r>
                        <a:rPr lang="en-IN" sz="100"/>
                        <a:t>...</a:t>
                      </a:r>
                    </a:p>
                  </a:txBody>
                  <a:tcPr marL="7515" marR="7515" marT="3758" marB="3758" anchor="ctr">
                    <a:lnL>
                      <a:noFill/>
                    </a:lnL>
                    <a:lnR>
                      <a:noFill/>
                    </a:lnR>
                    <a:lnT>
                      <a:noFill/>
                    </a:lnT>
                    <a:lnB>
                      <a:noFill/>
                    </a:lnB>
                  </a:tcPr>
                </a:tc>
                <a:tc>
                  <a:txBody>
                    <a:bodyPr/>
                    <a:lstStyle/>
                    <a:p>
                      <a:r>
                        <a:rPr lang="en-IN" sz="100"/>
                        <a:t>...</a:t>
                      </a:r>
                    </a:p>
                  </a:txBody>
                  <a:tcPr marL="7515" marR="7515" marT="3758" marB="3758" anchor="ctr">
                    <a:lnL>
                      <a:noFill/>
                    </a:lnL>
                    <a:lnR>
                      <a:noFill/>
                    </a:lnR>
                    <a:lnT>
                      <a:noFill/>
                    </a:lnT>
                    <a:lnB>
                      <a:noFill/>
                    </a:lnB>
                  </a:tcPr>
                </a:tc>
                <a:tc>
                  <a:txBody>
                    <a:bodyPr/>
                    <a:lstStyle/>
                    <a:p>
                      <a:r>
                        <a:rPr lang="en-IN" sz="100"/>
                        <a:t>...</a:t>
                      </a:r>
                    </a:p>
                  </a:txBody>
                  <a:tcPr marL="7515" marR="7515" marT="3758" marB="3758" anchor="ctr">
                    <a:lnL>
                      <a:noFill/>
                    </a:lnL>
                    <a:lnR>
                      <a:noFill/>
                    </a:lnR>
                    <a:lnT>
                      <a:noFill/>
                    </a:lnT>
                    <a:lnB>
                      <a:noFill/>
                    </a:lnB>
                  </a:tcPr>
                </a:tc>
                <a:tc>
                  <a:txBody>
                    <a:bodyPr/>
                    <a:lstStyle/>
                    <a:p>
                      <a:r>
                        <a:rPr lang="en-IN" sz="100"/>
                        <a:t>...</a:t>
                      </a:r>
                    </a:p>
                  </a:txBody>
                  <a:tcPr marL="7515" marR="7515" marT="3758" marB="3758" anchor="ctr">
                    <a:lnL>
                      <a:noFill/>
                    </a:lnL>
                    <a:lnR>
                      <a:noFill/>
                    </a:lnR>
                    <a:lnT>
                      <a:noFill/>
                    </a:lnT>
                    <a:lnB>
                      <a:noFill/>
                    </a:lnB>
                  </a:tcPr>
                </a:tc>
                <a:tc>
                  <a:txBody>
                    <a:bodyPr/>
                    <a:lstStyle/>
                    <a:p>
                      <a:r>
                        <a:rPr lang="en-IN" sz="100"/>
                        <a:t>...</a:t>
                      </a:r>
                    </a:p>
                  </a:txBody>
                  <a:tcPr marL="7515" marR="7515" marT="3758" marB="3758" anchor="ctr">
                    <a:lnL>
                      <a:noFill/>
                    </a:lnL>
                    <a:lnR>
                      <a:noFill/>
                    </a:lnR>
                    <a:lnT>
                      <a:noFill/>
                    </a:lnT>
                    <a:lnB>
                      <a:noFill/>
                    </a:lnB>
                  </a:tcPr>
                </a:tc>
                <a:tc>
                  <a:txBody>
                    <a:bodyPr/>
                    <a:lstStyle/>
                    <a:p>
                      <a:r>
                        <a:rPr lang="en-IN" sz="100"/>
                        <a:t>...</a:t>
                      </a:r>
                    </a:p>
                  </a:txBody>
                  <a:tcPr marL="7515" marR="7515" marT="3758" marB="3758" anchor="ctr">
                    <a:lnL>
                      <a:noFill/>
                    </a:lnL>
                    <a:lnR>
                      <a:noFill/>
                    </a:lnR>
                    <a:lnT>
                      <a:noFill/>
                    </a:lnT>
                    <a:lnB>
                      <a:noFill/>
                    </a:lnB>
                  </a:tcPr>
                </a:tc>
                <a:tc>
                  <a:txBody>
                    <a:bodyPr/>
                    <a:lstStyle/>
                    <a:p>
                      <a:r>
                        <a:rPr lang="en-IN" sz="100"/>
                        <a:t>...</a:t>
                      </a:r>
                    </a:p>
                  </a:txBody>
                  <a:tcPr marL="7515" marR="7515" marT="3758" marB="3758" anchor="ctr">
                    <a:lnL>
                      <a:noFill/>
                    </a:lnL>
                    <a:lnR>
                      <a:noFill/>
                    </a:lnR>
                    <a:lnT>
                      <a:noFill/>
                    </a:lnT>
                    <a:lnB>
                      <a:noFill/>
                    </a:lnB>
                  </a:tcPr>
                </a:tc>
                <a:tc>
                  <a:txBody>
                    <a:bodyPr/>
                    <a:lstStyle/>
                    <a:p>
                      <a:r>
                        <a:rPr lang="en-IN" sz="100"/>
                        <a:t>...</a:t>
                      </a:r>
                    </a:p>
                  </a:txBody>
                  <a:tcPr marL="7515" marR="7515" marT="3758" marB="3758" anchor="ctr">
                    <a:lnL>
                      <a:noFill/>
                    </a:lnL>
                    <a:lnR>
                      <a:noFill/>
                    </a:lnR>
                    <a:lnT>
                      <a:noFill/>
                    </a:lnT>
                    <a:lnB>
                      <a:noFill/>
                    </a:lnB>
                  </a:tcPr>
                </a:tc>
                <a:extLst>
                  <a:ext uri="{0D108BD9-81ED-4DB2-BD59-A6C34878D82A}">
                    <a16:rowId xmlns:a16="http://schemas.microsoft.com/office/drawing/2014/main" val="10006"/>
                  </a:ext>
                </a:extLst>
              </a:tr>
              <a:tr h="413340">
                <a:tc>
                  <a:txBody>
                    <a:bodyPr/>
                    <a:lstStyle/>
                    <a:p>
                      <a:r>
                        <a:rPr lang="en-IN" sz="100"/>
                        <a:t>42300</a:t>
                      </a:r>
                    </a:p>
                  </a:txBody>
                  <a:tcPr marL="7515" marR="7515" marT="3758" marB="3758" anchor="ctr">
                    <a:lnL>
                      <a:noFill/>
                    </a:lnL>
                    <a:lnR>
                      <a:noFill/>
                    </a:lnR>
                    <a:lnT>
                      <a:noFill/>
                    </a:lnT>
                    <a:lnB>
                      <a:noFill/>
                    </a:lnB>
                  </a:tcPr>
                </a:tc>
                <a:tc>
                  <a:txBody>
                    <a:bodyPr/>
                    <a:lstStyle/>
                    <a:p>
                      <a:r>
                        <a:rPr lang="en-IN" sz="100"/>
                        <a:t>0.528</a:t>
                      </a:r>
                    </a:p>
                  </a:txBody>
                  <a:tcPr marL="7515" marR="7515" marT="3758" marB="3758" anchor="ctr">
                    <a:lnL>
                      <a:noFill/>
                    </a:lnL>
                    <a:lnR>
                      <a:noFill/>
                    </a:lnR>
                    <a:lnT>
                      <a:noFill/>
                    </a:lnT>
                    <a:lnB>
                      <a:noFill/>
                    </a:lnB>
                  </a:tcPr>
                </a:tc>
                <a:tc>
                  <a:txBody>
                    <a:bodyPr/>
                    <a:lstStyle/>
                    <a:p>
                      <a:r>
                        <a:rPr lang="en-IN" sz="100"/>
                        <a:t>0.693</a:t>
                      </a:r>
                    </a:p>
                  </a:txBody>
                  <a:tcPr marL="7515" marR="7515" marT="3758" marB="3758" anchor="ctr">
                    <a:lnL>
                      <a:noFill/>
                    </a:lnL>
                    <a:lnR>
                      <a:noFill/>
                    </a:lnR>
                    <a:lnT>
                      <a:noFill/>
                    </a:lnT>
                    <a:lnB>
                      <a:noFill/>
                    </a:lnB>
                  </a:tcPr>
                </a:tc>
                <a:tc>
                  <a:txBody>
                    <a:bodyPr/>
                    <a:lstStyle/>
                    <a:p>
                      <a:r>
                        <a:rPr lang="en-IN" sz="100"/>
                        <a:t>4</a:t>
                      </a:r>
                    </a:p>
                  </a:txBody>
                  <a:tcPr marL="7515" marR="7515" marT="3758" marB="3758" anchor="ctr">
                    <a:lnL>
                      <a:noFill/>
                    </a:lnL>
                    <a:lnR>
                      <a:noFill/>
                    </a:lnR>
                    <a:lnT>
                      <a:noFill/>
                    </a:lnT>
                    <a:lnB>
                      <a:noFill/>
                    </a:lnB>
                  </a:tcPr>
                </a:tc>
                <a:tc>
                  <a:txBody>
                    <a:bodyPr/>
                    <a:lstStyle/>
                    <a:p>
                      <a:r>
                        <a:rPr lang="en-IN" sz="100"/>
                        <a:t>-5.148</a:t>
                      </a:r>
                    </a:p>
                  </a:txBody>
                  <a:tcPr marL="7515" marR="7515" marT="3758" marB="3758" anchor="ctr">
                    <a:lnL>
                      <a:noFill/>
                    </a:lnL>
                    <a:lnR>
                      <a:noFill/>
                    </a:lnR>
                    <a:lnT>
                      <a:noFill/>
                    </a:lnT>
                    <a:lnB>
                      <a:noFill/>
                    </a:lnB>
                  </a:tcPr>
                </a:tc>
                <a:tc>
                  <a:txBody>
                    <a:bodyPr/>
                    <a:lstStyle/>
                    <a:p>
                      <a:r>
                        <a:rPr lang="en-IN" sz="100"/>
                        <a:t>1</a:t>
                      </a:r>
                    </a:p>
                  </a:txBody>
                  <a:tcPr marL="7515" marR="7515" marT="3758" marB="3758" anchor="ctr">
                    <a:lnL>
                      <a:noFill/>
                    </a:lnL>
                    <a:lnR>
                      <a:noFill/>
                    </a:lnR>
                    <a:lnT>
                      <a:noFill/>
                    </a:lnT>
                    <a:lnB>
                      <a:noFill/>
                    </a:lnB>
                  </a:tcPr>
                </a:tc>
                <a:tc>
                  <a:txBody>
                    <a:bodyPr/>
                    <a:lstStyle/>
                    <a:p>
                      <a:r>
                        <a:rPr lang="en-IN" sz="100"/>
                        <a:t>0.0304</a:t>
                      </a:r>
                    </a:p>
                  </a:txBody>
                  <a:tcPr marL="7515" marR="7515" marT="3758" marB="3758" anchor="ctr">
                    <a:lnL>
                      <a:noFill/>
                    </a:lnL>
                    <a:lnR>
                      <a:noFill/>
                    </a:lnR>
                    <a:lnT>
                      <a:noFill/>
                    </a:lnT>
                    <a:lnB>
                      <a:noFill/>
                    </a:lnB>
                  </a:tcPr>
                </a:tc>
                <a:tc>
                  <a:txBody>
                    <a:bodyPr/>
                    <a:lstStyle/>
                    <a:p>
                      <a:r>
                        <a:rPr lang="en-IN" sz="100"/>
                        <a:t>0.031500</a:t>
                      </a:r>
                    </a:p>
                  </a:txBody>
                  <a:tcPr marL="7515" marR="7515" marT="3758" marB="3758" anchor="ctr">
                    <a:lnL>
                      <a:noFill/>
                    </a:lnL>
                    <a:lnR>
                      <a:noFill/>
                    </a:lnR>
                    <a:lnT>
                      <a:noFill/>
                    </a:lnT>
                    <a:lnB>
                      <a:noFill/>
                    </a:lnB>
                  </a:tcPr>
                </a:tc>
                <a:tc>
                  <a:txBody>
                    <a:bodyPr/>
                    <a:lstStyle/>
                    <a:p>
                      <a:r>
                        <a:rPr lang="en-IN" sz="100"/>
                        <a:t>0.000345</a:t>
                      </a:r>
                    </a:p>
                  </a:txBody>
                  <a:tcPr marL="7515" marR="7515" marT="3758" marB="3758" anchor="ctr">
                    <a:lnL>
                      <a:noFill/>
                    </a:lnL>
                    <a:lnR>
                      <a:noFill/>
                    </a:lnR>
                    <a:lnT>
                      <a:noFill/>
                    </a:lnT>
                    <a:lnB>
                      <a:noFill/>
                    </a:lnB>
                  </a:tcPr>
                </a:tc>
                <a:tc>
                  <a:txBody>
                    <a:bodyPr/>
                    <a:lstStyle/>
                    <a:p>
                      <a:r>
                        <a:rPr lang="en-IN" sz="100"/>
                        <a:t>0.1210</a:t>
                      </a:r>
                    </a:p>
                  </a:txBody>
                  <a:tcPr marL="7515" marR="7515" marT="3758" marB="3758" anchor="ctr">
                    <a:lnL>
                      <a:noFill/>
                    </a:lnL>
                    <a:lnR>
                      <a:noFill/>
                    </a:lnR>
                    <a:lnT>
                      <a:noFill/>
                    </a:lnT>
                    <a:lnB>
                      <a:noFill/>
                    </a:lnB>
                  </a:tcPr>
                </a:tc>
                <a:tc>
                  <a:txBody>
                    <a:bodyPr/>
                    <a:lstStyle/>
                    <a:p>
                      <a:r>
                        <a:rPr lang="en-IN" sz="100"/>
                        <a:t>0.3940</a:t>
                      </a:r>
                    </a:p>
                  </a:txBody>
                  <a:tcPr marL="7515" marR="7515" marT="3758" marB="3758" anchor="ctr">
                    <a:lnL>
                      <a:noFill/>
                    </a:lnL>
                    <a:lnR>
                      <a:noFill/>
                    </a:lnR>
                    <a:lnT>
                      <a:noFill/>
                    </a:lnT>
                    <a:lnB>
                      <a:noFill/>
                    </a:lnB>
                  </a:tcPr>
                </a:tc>
                <a:tc>
                  <a:txBody>
                    <a:bodyPr/>
                    <a:lstStyle/>
                    <a:p>
                      <a:r>
                        <a:rPr lang="en-IN" sz="100"/>
                        <a:t>150.013</a:t>
                      </a:r>
                    </a:p>
                  </a:txBody>
                  <a:tcPr marL="7515" marR="7515" marT="3758" marB="3758" anchor="ctr">
                    <a:lnL>
                      <a:noFill/>
                    </a:lnL>
                    <a:lnR>
                      <a:noFill/>
                    </a:lnR>
                    <a:lnT>
                      <a:noFill/>
                    </a:lnT>
                    <a:lnB>
                      <a:noFill/>
                    </a:lnB>
                  </a:tcPr>
                </a:tc>
                <a:tc>
                  <a:txBody>
                    <a:bodyPr/>
                    <a:lstStyle/>
                    <a:p>
                      <a:r>
                        <a:rPr lang="en-IN" sz="100"/>
                        <a:t>audio_features</a:t>
                      </a:r>
                    </a:p>
                  </a:txBody>
                  <a:tcPr marL="7515" marR="7515" marT="3758" marB="3758" anchor="ctr">
                    <a:lnL>
                      <a:noFill/>
                    </a:lnL>
                    <a:lnR>
                      <a:noFill/>
                    </a:lnR>
                    <a:lnT>
                      <a:noFill/>
                    </a:lnT>
                    <a:lnB>
                      <a:noFill/>
                    </a:lnB>
                  </a:tcPr>
                </a:tc>
                <a:tc>
                  <a:txBody>
                    <a:bodyPr/>
                    <a:lstStyle/>
                    <a:p>
                      <a:r>
                        <a:rPr lang="en-IN" sz="100"/>
                        <a:t>46bXU7Sgj7104ZoXxzz9tM</a:t>
                      </a:r>
                    </a:p>
                  </a:txBody>
                  <a:tcPr marL="7515" marR="7515" marT="3758" marB="3758" anchor="ctr">
                    <a:lnL>
                      <a:noFill/>
                    </a:lnL>
                    <a:lnR>
                      <a:noFill/>
                    </a:lnR>
                    <a:lnT>
                      <a:noFill/>
                    </a:lnT>
                    <a:lnB>
                      <a:noFill/>
                    </a:lnB>
                  </a:tcPr>
                </a:tc>
                <a:tc>
                  <a:txBody>
                    <a:bodyPr/>
                    <a:lstStyle/>
                    <a:p>
                      <a:r>
                        <a:rPr lang="en-IN" sz="100"/>
                        <a:t>spotify:track:46bXU7Sgj7104ZoXxzz9tM</a:t>
                      </a:r>
                    </a:p>
                  </a:txBody>
                  <a:tcPr marL="7515" marR="7515" marT="3758" marB="3758" anchor="ctr">
                    <a:lnL>
                      <a:noFill/>
                    </a:lnL>
                    <a:lnR>
                      <a:noFill/>
                    </a:lnR>
                    <a:lnT>
                      <a:noFill/>
                    </a:lnT>
                    <a:lnB>
                      <a:noFill/>
                    </a:lnB>
                  </a:tcPr>
                </a:tc>
                <a:tc>
                  <a:txBody>
                    <a:bodyPr/>
                    <a:lstStyle/>
                    <a:p>
                      <a:r>
                        <a:rPr lang="en-IN" sz="100"/>
                        <a:t>https://api.spotify.com/v1/tracks/46bXU7Sgj710...</a:t>
                      </a:r>
                    </a:p>
                  </a:txBody>
                  <a:tcPr marL="7515" marR="7515" marT="3758" marB="3758" anchor="ctr">
                    <a:lnL>
                      <a:noFill/>
                    </a:lnL>
                    <a:lnR>
                      <a:noFill/>
                    </a:lnR>
                    <a:lnT>
                      <a:noFill/>
                    </a:lnT>
                    <a:lnB>
                      <a:noFill/>
                    </a:lnB>
                  </a:tcPr>
                </a:tc>
                <a:tc>
                  <a:txBody>
                    <a:bodyPr/>
                    <a:lstStyle/>
                    <a:p>
                      <a:r>
                        <a:rPr lang="en-IN" sz="100"/>
                        <a:t>https://api.spotify.com/v1/audio-analysis/46bX...</a:t>
                      </a:r>
                    </a:p>
                  </a:txBody>
                  <a:tcPr marL="7515" marR="7515" marT="3758" marB="3758" anchor="ctr">
                    <a:lnL>
                      <a:noFill/>
                    </a:lnL>
                    <a:lnR>
                      <a:noFill/>
                    </a:lnR>
                    <a:lnT>
                      <a:noFill/>
                    </a:lnT>
                    <a:lnB>
                      <a:noFill/>
                    </a:lnB>
                  </a:tcPr>
                </a:tc>
                <a:tc>
                  <a:txBody>
                    <a:bodyPr/>
                    <a:lstStyle/>
                    <a:p>
                      <a:r>
                        <a:rPr lang="en-IN" sz="100"/>
                        <a:t>269208</a:t>
                      </a:r>
                    </a:p>
                  </a:txBody>
                  <a:tcPr marL="7515" marR="7515" marT="3758" marB="3758" anchor="ctr">
                    <a:lnL>
                      <a:noFill/>
                    </a:lnL>
                    <a:lnR>
                      <a:noFill/>
                    </a:lnR>
                    <a:lnT>
                      <a:noFill/>
                    </a:lnT>
                    <a:lnB>
                      <a:noFill/>
                    </a:lnB>
                  </a:tcPr>
                </a:tc>
                <a:tc>
                  <a:txBody>
                    <a:bodyPr/>
                    <a:lstStyle/>
                    <a:p>
                      <a:r>
                        <a:rPr lang="en-IN" sz="100"/>
                        <a:t>4</a:t>
                      </a:r>
                    </a:p>
                  </a:txBody>
                  <a:tcPr marL="7515" marR="7515" marT="3758" marB="3758" anchor="ctr">
                    <a:lnL>
                      <a:noFill/>
                    </a:lnL>
                    <a:lnR>
                      <a:noFill/>
                    </a:lnR>
                    <a:lnT>
                      <a:noFill/>
                    </a:lnT>
                    <a:lnB>
                      <a:noFill/>
                    </a:lnB>
                  </a:tcPr>
                </a:tc>
                <a:tc>
                  <a:txBody>
                    <a:bodyPr/>
                    <a:lstStyle/>
                    <a:p>
                      <a:r>
                        <a:rPr lang="en-IN" sz="100"/>
                        <a:t>hardstyle</a:t>
                      </a:r>
                    </a:p>
                  </a:txBody>
                  <a:tcPr marL="7515" marR="7515" marT="3758" marB="3758" anchor="ctr">
                    <a:lnL>
                      <a:noFill/>
                    </a:lnL>
                    <a:lnR>
                      <a:noFill/>
                    </a:lnR>
                    <a:lnT>
                      <a:noFill/>
                    </a:lnT>
                    <a:lnB>
                      <a:noFill/>
                    </a:lnB>
                  </a:tcPr>
                </a:tc>
                <a:tc>
                  <a:txBody>
                    <a:bodyPr/>
                    <a:lstStyle/>
                    <a:p>
                      <a:r>
                        <a:rPr lang="en-IN" sz="100"/>
                        <a:t>NaN</a:t>
                      </a:r>
                    </a:p>
                  </a:txBody>
                  <a:tcPr marL="7515" marR="7515" marT="3758" marB="3758" anchor="ctr">
                    <a:lnL>
                      <a:noFill/>
                    </a:lnL>
                    <a:lnR>
                      <a:noFill/>
                    </a:lnR>
                    <a:lnT>
                      <a:noFill/>
                    </a:lnT>
                    <a:lnB>
                      <a:noFill/>
                    </a:lnB>
                  </a:tcPr>
                </a:tc>
                <a:extLst>
                  <a:ext uri="{0D108BD9-81ED-4DB2-BD59-A6C34878D82A}">
                    <a16:rowId xmlns:a16="http://schemas.microsoft.com/office/drawing/2014/main" val="10007"/>
                  </a:ext>
                </a:extLst>
              </a:tr>
              <a:tr h="435885">
                <a:tc>
                  <a:txBody>
                    <a:bodyPr/>
                    <a:lstStyle/>
                    <a:p>
                      <a:r>
                        <a:rPr lang="en-IN" sz="100"/>
                        <a:t>42301</a:t>
                      </a:r>
                    </a:p>
                  </a:txBody>
                  <a:tcPr marL="7515" marR="7515" marT="3758" marB="3758" anchor="ctr">
                    <a:lnL>
                      <a:noFill/>
                    </a:lnL>
                    <a:lnR>
                      <a:noFill/>
                    </a:lnR>
                    <a:lnT>
                      <a:noFill/>
                    </a:lnT>
                    <a:lnB>
                      <a:noFill/>
                    </a:lnB>
                  </a:tcPr>
                </a:tc>
                <a:tc>
                  <a:txBody>
                    <a:bodyPr/>
                    <a:lstStyle/>
                    <a:p>
                      <a:r>
                        <a:rPr lang="en-IN" sz="100"/>
                        <a:t>0.517</a:t>
                      </a:r>
                    </a:p>
                  </a:txBody>
                  <a:tcPr marL="7515" marR="7515" marT="3758" marB="3758" anchor="ctr">
                    <a:lnL>
                      <a:noFill/>
                    </a:lnL>
                    <a:lnR>
                      <a:noFill/>
                    </a:lnR>
                    <a:lnT>
                      <a:noFill/>
                    </a:lnT>
                    <a:lnB>
                      <a:noFill/>
                    </a:lnB>
                  </a:tcPr>
                </a:tc>
                <a:tc>
                  <a:txBody>
                    <a:bodyPr/>
                    <a:lstStyle/>
                    <a:p>
                      <a:r>
                        <a:rPr lang="en-IN" sz="100"/>
                        <a:t>0.768</a:t>
                      </a:r>
                    </a:p>
                  </a:txBody>
                  <a:tcPr marL="7515" marR="7515" marT="3758" marB="3758" anchor="ctr">
                    <a:lnL>
                      <a:noFill/>
                    </a:lnL>
                    <a:lnR>
                      <a:noFill/>
                    </a:lnR>
                    <a:lnT>
                      <a:noFill/>
                    </a:lnT>
                    <a:lnB>
                      <a:noFill/>
                    </a:lnB>
                  </a:tcPr>
                </a:tc>
                <a:tc>
                  <a:txBody>
                    <a:bodyPr/>
                    <a:lstStyle/>
                    <a:p>
                      <a:r>
                        <a:rPr lang="en-IN" sz="100"/>
                        <a:t>0</a:t>
                      </a:r>
                    </a:p>
                  </a:txBody>
                  <a:tcPr marL="7515" marR="7515" marT="3758" marB="3758" anchor="ctr">
                    <a:lnL>
                      <a:noFill/>
                    </a:lnL>
                    <a:lnR>
                      <a:noFill/>
                    </a:lnR>
                    <a:lnT>
                      <a:noFill/>
                    </a:lnT>
                    <a:lnB>
                      <a:noFill/>
                    </a:lnB>
                  </a:tcPr>
                </a:tc>
                <a:tc>
                  <a:txBody>
                    <a:bodyPr/>
                    <a:lstStyle/>
                    <a:p>
                      <a:r>
                        <a:rPr lang="en-IN" sz="100"/>
                        <a:t>-7.922</a:t>
                      </a:r>
                    </a:p>
                  </a:txBody>
                  <a:tcPr marL="7515" marR="7515" marT="3758" marB="3758" anchor="ctr">
                    <a:lnL>
                      <a:noFill/>
                    </a:lnL>
                    <a:lnR>
                      <a:noFill/>
                    </a:lnR>
                    <a:lnT>
                      <a:noFill/>
                    </a:lnT>
                    <a:lnB>
                      <a:noFill/>
                    </a:lnB>
                  </a:tcPr>
                </a:tc>
                <a:tc>
                  <a:txBody>
                    <a:bodyPr/>
                    <a:lstStyle/>
                    <a:p>
                      <a:r>
                        <a:rPr lang="en-IN" sz="100"/>
                        <a:t>0</a:t>
                      </a:r>
                    </a:p>
                  </a:txBody>
                  <a:tcPr marL="7515" marR="7515" marT="3758" marB="3758" anchor="ctr">
                    <a:lnL>
                      <a:noFill/>
                    </a:lnL>
                    <a:lnR>
                      <a:noFill/>
                    </a:lnR>
                    <a:lnT>
                      <a:noFill/>
                    </a:lnT>
                    <a:lnB>
                      <a:noFill/>
                    </a:lnB>
                  </a:tcPr>
                </a:tc>
                <a:tc>
                  <a:txBody>
                    <a:bodyPr/>
                    <a:lstStyle/>
                    <a:p>
                      <a:r>
                        <a:rPr lang="en-IN" sz="100"/>
                        <a:t>0.0479</a:t>
                      </a:r>
                    </a:p>
                  </a:txBody>
                  <a:tcPr marL="7515" marR="7515" marT="3758" marB="3758" anchor="ctr">
                    <a:lnL>
                      <a:noFill/>
                    </a:lnL>
                    <a:lnR>
                      <a:noFill/>
                    </a:lnR>
                    <a:lnT>
                      <a:noFill/>
                    </a:lnT>
                    <a:lnB>
                      <a:noFill/>
                    </a:lnB>
                  </a:tcPr>
                </a:tc>
                <a:tc>
                  <a:txBody>
                    <a:bodyPr/>
                    <a:lstStyle/>
                    <a:p>
                      <a:r>
                        <a:rPr lang="en-IN" sz="100"/>
                        <a:t>0.022500</a:t>
                      </a:r>
                    </a:p>
                  </a:txBody>
                  <a:tcPr marL="7515" marR="7515" marT="3758" marB="3758" anchor="ctr">
                    <a:lnL>
                      <a:noFill/>
                    </a:lnL>
                    <a:lnR>
                      <a:noFill/>
                    </a:lnR>
                    <a:lnT>
                      <a:noFill/>
                    </a:lnT>
                    <a:lnB>
                      <a:noFill/>
                    </a:lnB>
                  </a:tcPr>
                </a:tc>
                <a:tc>
                  <a:txBody>
                    <a:bodyPr/>
                    <a:lstStyle/>
                    <a:p>
                      <a:r>
                        <a:rPr lang="en-IN" sz="100"/>
                        <a:t>0.000018</a:t>
                      </a:r>
                    </a:p>
                  </a:txBody>
                  <a:tcPr marL="7515" marR="7515" marT="3758" marB="3758" anchor="ctr">
                    <a:lnL>
                      <a:noFill/>
                    </a:lnL>
                    <a:lnR>
                      <a:noFill/>
                    </a:lnR>
                    <a:lnT>
                      <a:noFill/>
                    </a:lnT>
                    <a:lnB>
                      <a:noFill/>
                    </a:lnB>
                  </a:tcPr>
                </a:tc>
                <a:tc>
                  <a:txBody>
                    <a:bodyPr/>
                    <a:lstStyle/>
                    <a:p>
                      <a:r>
                        <a:rPr lang="en-IN" sz="100"/>
                        <a:t>0.2050</a:t>
                      </a:r>
                    </a:p>
                  </a:txBody>
                  <a:tcPr marL="7515" marR="7515" marT="3758" marB="3758" anchor="ctr">
                    <a:lnL>
                      <a:noFill/>
                    </a:lnL>
                    <a:lnR>
                      <a:noFill/>
                    </a:lnR>
                    <a:lnT>
                      <a:noFill/>
                    </a:lnT>
                    <a:lnB>
                      <a:noFill/>
                    </a:lnB>
                  </a:tcPr>
                </a:tc>
                <a:tc>
                  <a:txBody>
                    <a:bodyPr/>
                    <a:lstStyle/>
                    <a:p>
                      <a:r>
                        <a:rPr lang="en-IN" sz="100"/>
                        <a:t>0.3830</a:t>
                      </a:r>
                    </a:p>
                  </a:txBody>
                  <a:tcPr marL="7515" marR="7515" marT="3758" marB="3758" anchor="ctr">
                    <a:lnL>
                      <a:noFill/>
                    </a:lnL>
                    <a:lnR>
                      <a:noFill/>
                    </a:lnR>
                    <a:lnT>
                      <a:noFill/>
                    </a:lnT>
                    <a:lnB>
                      <a:noFill/>
                    </a:lnB>
                  </a:tcPr>
                </a:tc>
                <a:tc>
                  <a:txBody>
                    <a:bodyPr/>
                    <a:lstStyle/>
                    <a:p>
                      <a:r>
                        <a:rPr lang="en-IN" sz="100"/>
                        <a:t>149.928</a:t>
                      </a:r>
                    </a:p>
                  </a:txBody>
                  <a:tcPr marL="7515" marR="7515" marT="3758" marB="3758" anchor="ctr">
                    <a:lnL>
                      <a:noFill/>
                    </a:lnL>
                    <a:lnR>
                      <a:noFill/>
                    </a:lnR>
                    <a:lnT>
                      <a:noFill/>
                    </a:lnT>
                    <a:lnB>
                      <a:noFill/>
                    </a:lnB>
                  </a:tcPr>
                </a:tc>
                <a:tc>
                  <a:txBody>
                    <a:bodyPr/>
                    <a:lstStyle/>
                    <a:p>
                      <a:r>
                        <a:rPr lang="en-IN" sz="100"/>
                        <a:t>audio_features</a:t>
                      </a:r>
                    </a:p>
                  </a:txBody>
                  <a:tcPr marL="7515" marR="7515" marT="3758" marB="3758" anchor="ctr">
                    <a:lnL>
                      <a:noFill/>
                    </a:lnL>
                    <a:lnR>
                      <a:noFill/>
                    </a:lnR>
                    <a:lnT>
                      <a:noFill/>
                    </a:lnT>
                    <a:lnB>
                      <a:noFill/>
                    </a:lnB>
                  </a:tcPr>
                </a:tc>
                <a:tc>
                  <a:txBody>
                    <a:bodyPr/>
                    <a:lstStyle/>
                    <a:p>
                      <a:r>
                        <a:rPr lang="en-IN" sz="100"/>
                        <a:t>0he2ViGMUO3ajKTxLOfWVT</a:t>
                      </a:r>
                    </a:p>
                  </a:txBody>
                  <a:tcPr marL="7515" marR="7515" marT="3758" marB="3758" anchor="ctr">
                    <a:lnL>
                      <a:noFill/>
                    </a:lnL>
                    <a:lnR>
                      <a:noFill/>
                    </a:lnR>
                    <a:lnT>
                      <a:noFill/>
                    </a:lnT>
                    <a:lnB>
                      <a:noFill/>
                    </a:lnB>
                  </a:tcPr>
                </a:tc>
                <a:tc>
                  <a:txBody>
                    <a:bodyPr/>
                    <a:lstStyle/>
                    <a:p>
                      <a:r>
                        <a:rPr lang="en-IN" sz="100"/>
                        <a:t>spotify:track:0he2ViGMUO3ajKTxLOfWVT</a:t>
                      </a:r>
                    </a:p>
                  </a:txBody>
                  <a:tcPr marL="7515" marR="7515" marT="3758" marB="3758" anchor="ctr">
                    <a:lnL>
                      <a:noFill/>
                    </a:lnL>
                    <a:lnR>
                      <a:noFill/>
                    </a:lnR>
                    <a:lnT>
                      <a:noFill/>
                    </a:lnT>
                    <a:lnB>
                      <a:noFill/>
                    </a:lnB>
                  </a:tcPr>
                </a:tc>
                <a:tc>
                  <a:txBody>
                    <a:bodyPr/>
                    <a:lstStyle/>
                    <a:p>
                      <a:r>
                        <a:rPr lang="en-IN" sz="100"/>
                        <a:t>https://api.spotify.com/v1/tracks/0he2ViGMUO3a...</a:t>
                      </a:r>
                    </a:p>
                  </a:txBody>
                  <a:tcPr marL="7515" marR="7515" marT="3758" marB="3758" anchor="ctr">
                    <a:lnL>
                      <a:noFill/>
                    </a:lnL>
                    <a:lnR>
                      <a:noFill/>
                    </a:lnR>
                    <a:lnT>
                      <a:noFill/>
                    </a:lnT>
                    <a:lnB>
                      <a:noFill/>
                    </a:lnB>
                  </a:tcPr>
                </a:tc>
                <a:tc>
                  <a:txBody>
                    <a:bodyPr/>
                    <a:lstStyle/>
                    <a:p>
                      <a:r>
                        <a:rPr lang="en-IN" sz="100"/>
                        <a:t>https://api.spotify.com/v1/audio-analysis/0he2...</a:t>
                      </a:r>
                    </a:p>
                  </a:txBody>
                  <a:tcPr marL="7515" marR="7515" marT="3758" marB="3758" anchor="ctr">
                    <a:lnL>
                      <a:noFill/>
                    </a:lnL>
                    <a:lnR>
                      <a:noFill/>
                    </a:lnR>
                    <a:lnT>
                      <a:noFill/>
                    </a:lnT>
                    <a:lnB>
                      <a:noFill/>
                    </a:lnB>
                  </a:tcPr>
                </a:tc>
                <a:tc>
                  <a:txBody>
                    <a:bodyPr/>
                    <a:lstStyle/>
                    <a:p>
                      <a:r>
                        <a:rPr lang="en-IN" sz="100"/>
                        <a:t>210112</a:t>
                      </a:r>
                    </a:p>
                  </a:txBody>
                  <a:tcPr marL="7515" marR="7515" marT="3758" marB="3758" anchor="ctr">
                    <a:lnL>
                      <a:noFill/>
                    </a:lnL>
                    <a:lnR>
                      <a:noFill/>
                    </a:lnR>
                    <a:lnT>
                      <a:noFill/>
                    </a:lnT>
                    <a:lnB>
                      <a:noFill/>
                    </a:lnB>
                  </a:tcPr>
                </a:tc>
                <a:tc>
                  <a:txBody>
                    <a:bodyPr/>
                    <a:lstStyle/>
                    <a:p>
                      <a:r>
                        <a:rPr lang="en-IN" sz="100"/>
                        <a:t>4</a:t>
                      </a:r>
                    </a:p>
                  </a:txBody>
                  <a:tcPr marL="7515" marR="7515" marT="3758" marB="3758" anchor="ctr">
                    <a:lnL>
                      <a:noFill/>
                    </a:lnL>
                    <a:lnR>
                      <a:noFill/>
                    </a:lnR>
                    <a:lnT>
                      <a:noFill/>
                    </a:lnT>
                    <a:lnB>
                      <a:noFill/>
                    </a:lnB>
                  </a:tcPr>
                </a:tc>
                <a:tc>
                  <a:txBody>
                    <a:bodyPr/>
                    <a:lstStyle/>
                    <a:p>
                      <a:r>
                        <a:rPr lang="en-IN" sz="100"/>
                        <a:t>hardstyle</a:t>
                      </a:r>
                    </a:p>
                  </a:txBody>
                  <a:tcPr marL="7515" marR="7515" marT="3758" marB="3758" anchor="ctr">
                    <a:lnL>
                      <a:noFill/>
                    </a:lnL>
                    <a:lnR>
                      <a:noFill/>
                    </a:lnR>
                    <a:lnT>
                      <a:noFill/>
                    </a:lnT>
                    <a:lnB>
                      <a:noFill/>
                    </a:lnB>
                  </a:tcPr>
                </a:tc>
                <a:tc>
                  <a:txBody>
                    <a:bodyPr/>
                    <a:lstStyle/>
                    <a:p>
                      <a:r>
                        <a:rPr lang="en-IN" sz="100"/>
                        <a:t>NaN</a:t>
                      </a:r>
                    </a:p>
                  </a:txBody>
                  <a:tcPr marL="7515" marR="7515" marT="3758" marB="3758" anchor="ctr">
                    <a:lnL>
                      <a:noFill/>
                    </a:lnL>
                    <a:lnR>
                      <a:noFill/>
                    </a:lnR>
                    <a:lnT>
                      <a:noFill/>
                    </a:lnT>
                    <a:lnB>
                      <a:noFill/>
                    </a:lnB>
                  </a:tcPr>
                </a:tc>
                <a:extLst>
                  <a:ext uri="{0D108BD9-81ED-4DB2-BD59-A6C34878D82A}">
                    <a16:rowId xmlns:a16="http://schemas.microsoft.com/office/drawing/2014/main" val="10008"/>
                  </a:ext>
                </a:extLst>
              </a:tr>
              <a:tr h="413340">
                <a:tc>
                  <a:txBody>
                    <a:bodyPr/>
                    <a:lstStyle/>
                    <a:p>
                      <a:r>
                        <a:rPr lang="en-IN" sz="100"/>
                        <a:t>42302</a:t>
                      </a:r>
                    </a:p>
                  </a:txBody>
                  <a:tcPr marL="7515" marR="7515" marT="3758" marB="3758" anchor="ctr">
                    <a:lnL>
                      <a:noFill/>
                    </a:lnL>
                    <a:lnR>
                      <a:noFill/>
                    </a:lnR>
                    <a:lnT>
                      <a:noFill/>
                    </a:lnT>
                    <a:lnB>
                      <a:noFill/>
                    </a:lnB>
                  </a:tcPr>
                </a:tc>
                <a:tc>
                  <a:txBody>
                    <a:bodyPr/>
                    <a:lstStyle/>
                    <a:p>
                      <a:r>
                        <a:rPr lang="en-IN" sz="100"/>
                        <a:t>0.361</a:t>
                      </a:r>
                    </a:p>
                  </a:txBody>
                  <a:tcPr marL="7515" marR="7515" marT="3758" marB="3758" anchor="ctr">
                    <a:lnL>
                      <a:noFill/>
                    </a:lnL>
                    <a:lnR>
                      <a:noFill/>
                    </a:lnR>
                    <a:lnT>
                      <a:noFill/>
                    </a:lnT>
                    <a:lnB>
                      <a:noFill/>
                    </a:lnB>
                  </a:tcPr>
                </a:tc>
                <a:tc>
                  <a:txBody>
                    <a:bodyPr/>
                    <a:lstStyle/>
                    <a:p>
                      <a:r>
                        <a:rPr lang="en-IN" sz="100"/>
                        <a:t>0.821</a:t>
                      </a:r>
                    </a:p>
                  </a:txBody>
                  <a:tcPr marL="7515" marR="7515" marT="3758" marB="3758" anchor="ctr">
                    <a:lnL>
                      <a:noFill/>
                    </a:lnL>
                    <a:lnR>
                      <a:noFill/>
                    </a:lnR>
                    <a:lnT>
                      <a:noFill/>
                    </a:lnT>
                    <a:lnB>
                      <a:noFill/>
                    </a:lnB>
                  </a:tcPr>
                </a:tc>
                <a:tc>
                  <a:txBody>
                    <a:bodyPr/>
                    <a:lstStyle/>
                    <a:p>
                      <a:r>
                        <a:rPr lang="en-IN" sz="100"/>
                        <a:t>8</a:t>
                      </a:r>
                    </a:p>
                  </a:txBody>
                  <a:tcPr marL="7515" marR="7515" marT="3758" marB="3758" anchor="ctr">
                    <a:lnL>
                      <a:noFill/>
                    </a:lnL>
                    <a:lnR>
                      <a:noFill/>
                    </a:lnR>
                    <a:lnT>
                      <a:noFill/>
                    </a:lnT>
                    <a:lnB>
                      <a:noFill/>
                    </a:lnB>
                  </a:tcPr>
                </a:tc>
                <a:tc>
                  <a:txBody>
                    <a:bodyPr/>
                    <a:lstStyle/>
                    <a:p>
                      <a:r>
                        <a:rPr lang="en-IN" sz="100"/>
                        <a:t>-3.102</a:t>
                      </a:r>
                    </a:p>
                  </a:txBody>
                  <a:tcPr marL="7515" marR="7515" marT="3758" marB="3758" anchor="ctr">
                    <a:lnL>
                      <a:noFill/>
                    </a:lnL>
                    <a:lnR>
                      <a:noFill/>
                    </a:lnR>
                    <a:lnT>
                      <a:noFill/>
                    </a:lnT>
                    <a:lnB>
                      <a:noFill/>
                    </a:lnB>
                  </a:tcPr>
                </a:tc>
                <a:tc>
                  <a:txBody>
                    <a:bodyPr/>
                    <a:lstStyle/>
                    <a:p>
                      <a:r>
                        <a:rPr lang="en-IN" sz="100"/>
                        <a:t>1</a:t>
                      </a:r>
                    </a:p>
                  </a:txBody>
                  <a:tcPr marL="7515" marR="7515" marT="3758" marB="3758" anchor="ctr">
                    <a:lnL>
                      <a:noFill/>
                    </a:lnL>
                    <a:lnR>
                      <a:noFill/>
                    </a:lnR>
                    <a:lnT>
                      <a:noFill/>
                    </a:lnT>
                    <a:lnB>
                      <a:noFill/>
                    </a:lnB>
                  </a:tcPr>
                </a:tc>
                <a:tc>
                  <a:txBody>
                    <a:bodyPr/>
                    <a:lstStyle/>
                    <a:p>
                      <a:r>
                        <a:rPr lang="en-IN" sz="100"/>
                        <a:t>0.0505</a:t>
                      </a:r>
                    </a:p>
                  </a:txBody>
                  <a:tcPr marL="7515" marR="7515" marT="3758" marB="3758" anchor="ctr">
                    <a:lnL>
                      <a:noFill/>
                    </a:lnL>
                    <a:lnR>
                      <a:noFill/>
                    </a:lnR>
                    <a:lnT>
                      <a:noFill/>
                    </a:lnT>
                    <a:lnB>
                      <a:noFill/>
                    </a:lnB>
                  </a:tcPr>
                </a:tc>
                <a:tc>
                  <a:txBody>
                    <a:bodyPr/>
                    <a:lstStyle/>
                    <a:p>
                      <a:r>
                        <a:rPr lang="en-IN" sz="100"/>
                        <a:t>0.026000</a:t>
                      </a:r>
                    </a:p>
                  </a:txBody>
                  <a:tcPr marL="7515" marR="7515" marT="3758" marB="3758" anchor="ctr">
                    <a:lnL>
                      <a:noFill/>
                    </a:lnL>
                    <a:lnR>
                      <a:noFill/>
                    </a:lnR>
                    <a:lnT>
                      <a:noFill/>
                    </a:lnT>
                    <a:lnB>
                      <a:noFill/>
                    </a:lnB>
                  </a:tcPr>
                </a:tc>
                <a:tc>
                  <a:txBody>
                    <a:bodyPr/>
                    <a:lstStyle/>
                    <a:p>
                      <a:r>
                        <a:rPr lang="en-IN" sz="100"/>
                        <a:t>0.000242</a:t>
                      </a:r>
                    </a:p>
                  </a:txBody>
                  <a:tcPr marL="7515" marR="7515" marT="3758" marB="3758" anchor="ctr">
                    <a:lnL>
                      <a:noFill/>
                    </a:lnL>
                    <a:lnR>
                      <a:noFill/>
                    </a:lnR>
                    <a:lnT>
                      <a:noFill/>
                    </a:lnT>
                    <a:lnB>
                      <a:noFill/>
                    </a:lnB>
                  </a:tcPr>
                </a:tc>
                <a:tc>
                  <a:txBody>
                    <a:bodyPr/>
                    <a:lstStyle/>
                    <a:p>
                      <a:r>
                        <a:rPr lang="en-IN" sz="100"/>
                        <a:t>0.3850</a:t>
                      </a:r>
                    </a:p>
                  </a:txBody>
                  <a:tcPr marL="7515" marR="7515" marT="3758" marB="3758" anchor="ctr">
                    <a:lnL>
                      <a:noFill/>
                    </a:lnL>
                    <a:lnR>
                      <a:noFill/>
                    </a:lnR>
                    <a:lnT>
                      <a:noFill/>
                    </a:lnT>
                    <a:lnB>
                      <a:noFill/>
                    </a:lnB>
                  </a:tcPr>
                </a:tc>
                <a:tc>
                  <a:txBody>
                    <a:bodyPr/>
                    <a:lstStyle/>
                    <a:p>
                      <a:r>
                        <a:rPr lang="en-IN" sz="100"/>
                        <a:t>0.1240</a:t>
                      </a:r>
                    </a:p>
                  </a:txBody>
                  <a:tcPr marL="7515" marR="7515" marT="3758" marB="3758" anchor="ctr">
                    <a:lnL>
                      <a:noFill/>
                    </a:lnL>
                    <a:lnR>
                      <a:noFill/>
                    </a:lnR>
                    <a:lnT>
                      <a:noFill/>
                    </a:lnT>
                    <a:lnB>
                      <a:noFill/>
                    </a:lnB>
                  </a:tcPr>
                </a:tc>
                <a:tc>
                  <a:txBody>
                    <a:bodyPr/>
                    <a:lstStyle/>
                    <a:p>
                      <a:r>
                        <a:rPr lang="en-IN" sz="100"/>
                        <a:t>154.935</a:t>
                      </a:r>
                    </a:p>
                  </a:txBody>
                  <a:tcPr marL="7515" marR="7515" marT="3758" marB="3758" anchor="ctr">
                    <a:lnL>
                      <a:noFill/>
                    </a:lnL>
                    <a:lnR>
                      <a:noFill/>
                    </a:lnR>
                    <a:lnT>
                      <a:noFill/>
                    </a:lnT>
                    <a:lnB>
                      <a:noFill/>
                    </a:lnB>
                  </a:tcPr>
                </a:tc>
                <a:tc>
                  <a:txBody>
                    <a:bodyPr/>
                    <a:lstStyle/>
                    <a:p>
                      <a:r>
                        <a:rPr lang="en-IN" sz="100"/>
                        <a:t>audio_features</a:t>
                      </a:r>
                    </a:p>
                  </a:txBody>
                  <a:tcPr marL="7515" marR="7515" marT="3758" marB="3758" anchor="ctr">
                    <a:lnL>
                      <a:noFill/>
                    </a:lnL>
                    <a:lnR>
                      <a:noFill/>
                    </a:lnR>
                    <a:lnT>
                      <a:noFill/>
                    </a:lnT>
                    <a:lnB>
                      <a:noFill/>
                    </a:lnB>
                  </a:tcPr>
                </a:tc>
                <a:tc>
                  <a:txBody>
                    <a:bodyPr/>
                    <a:lstStyle/>
                    <a:p>
                      <a:r>
                        <a:rPr lang="en-IN" sz="100"/>
                        <a:t>72DAt9Lbpy9EUS29OzQLob</a:t>
                      </a:r>
                    </a:p>
                  </a:txBody>
                  <a:tcPr marL="7515" marR="7515" marT="3758" marB="3758" anchor="ctr">
                    <a:lnL>
                      <a:noFill/>
                    </a:lnL>
                    <a:lnR>
                      <a:noFill/>
                    </a:lnR>
                    <a:lnT>
                      <a:noFill/>
                    </a:lnT>
                    <a:lnB>
                      <a:noFill/>
                    </a:lnB>
                  </a:tcPr>
                </a:tc>
                <a:tc>
                  <a:txBody>
                    <a:bodyPr/>
                    <a:lstStyle/>
                    <a:p>
                      <a:r>
                        <a:rPr lang="en-IN" sz="100"/>
                        <a:t>spotify:track:72DAt9Lbpy9EUS29OzQLob</a:t>
                      </a:r>
                    </a:p>
                  </a:txBody>
                  <a:tcPr marL="7515" marR="7515" marT="3758" marB="3758" anchor="ctr">
                    <a:lnL>
                      <a:noFill/>
                    </a:lnL>
                    <a:lnR>
                      <a:noFill/>
                    </a:lnR>
                    <a:lnT>
                      <a:noFill/>
                    </a:lnT>
                    <a:lnB>
                      <a:noFill/>
                    </a:lnB>
                  </a:tcPr>
                </a:tc>
                <a:tc>
                  <a:txBody>
                    <a:bodyPr/>
                    <a:lstStyle/>
                    <a:p>
                      <a:r>
                        <a:rPr lang="en-IN" sz="100"/>
                        <a:t>https://api.spotify.com/v1/tracks/72DAt9Lbpy9E...</a:t>
                      </a:r>
                    </a:p>
                  </a:txBody>
                  <a:tcPr marL="7515" marR="7515" marT="3758" marB="3758" anchor="ctr">
                    <a:lnL>
                      <a:noFill/>
                    </a:lnL>
                    <a:lnR>
                      <a:noFill/>
                    </a:lnR>
                    <a:lnT>
                      <a:noFill/>
                    </a:lnT>
                    <a:lnB>
                      <a:noFill/>
                    </a:lnB>
                  </a:tcPr>
                </a:tc>
                <a:tc>
                  <a:txBody>
                    <a:bodyPr/>
                    <a:lstStyle/>
                    <a:p>
                      <a:r>
                        <a:rPr lang="en-IN" sz="100"/>
                        <a:t>https://api.spotify.com/v1/audio-analysis/72DA...</a:t>
                      </a:r>
                    </a:p>
                  </a:txBody>
                  <a:tcPr marL="7515" marR="7515" marT="3758" marB="3758" anchor="ctr">
                    <a:lnL>
                      <a:noFill/>
                    </a:lnL>
                    <a:lnR>
                      <a:noFill/>
                    </a:lnR>
                    <a:lnT>
                      <a:noFill/>
                    </a:lnT>
                    <a:lnB>
                      <a:noFill/>
                    </a:lnB>
                  </a:tcPr>
                </a:tc>
                <a:tc>
                  <a:txBody>
                    <a:bodyPr/>
                    <a:lstStyle/>
                    <a:p>
                      <a:r>
                        <a:rPr lang="en-IN" sz="100"/>
                        <a:t>234823</a:t>
                      </a:r>
                    </a:p>
                  </a:txBody>
                  <a:tcPr marL="7515" marR="7515" marT="3758" marB="3758" anchor="ctr">
                    <a:lnL>
                      <a:noFill/>
                    </a:lnL>
                    <a:lnR>
                      <a:noFill/>
                    </a:lnR>
                    <a:lnT>
                      <a:noFill/>
                    </a:lnT>
                    <a:lnB>
                      <a:noFill/>
                    </a:lnB>
                  </a:tcPr>
                </a:tc>
                <a:tc>
                  <a:txBody>
                    <a:bodyPr/>
                    <a:lstStyle/>
                    <a:p>
                      <a:r>
                        <a:rPr lang="en-IN" sz="100"/>
                        <a:t>4</a:t>
                      </a:r>
                    </a:p>
                  </a:txBody>
                  <a:tcPr marL="7515" marR="7515" marT="3758" marB="3758" anchor="ctr">
                    <a:lnL>
                      <a:noFill/>
                    </a:lnL>
                    <a:lnR>
                      <a:noFill/>
                    </a:lnR>
                    <a:lnT>
                      <a:noFill/>
                    </a:lnT>
                    <a:lnB>
                      <a:noFill/>
                    </a:lnB>
                  </a:tcPr>
                </a:tc>
                <a:tc>
                  <a:txBody>
                    <a:bodyPr/>
                    <a:lstStyle/>
                    <a:p>
                      <a:r>
                        <a:rPr lang="en-IN" sz="100"/>
                        <a:t>hardstyle</a:t>
                      </a:r>
                    </a:p>
                  </a:txBody>
                  <a:tcPr marL="7515" marR="7515" marT="3758" marB="3758" anchor="ctr">
                    <a:lnL>
                      <a:noFill/>
                    </a:lnL>
                    <a:lnR>
                      <a:noFill/>
                    </a:lnR>
                    <a:lnT>
                      <a:noFill/>
                    </a:lnT>
                    <a:lnB>
                      <a:noFill/>
                    </a:lnB>
                  </a:tcPr>
                </a:tc>
                <a:tc>
                  <a:txBody>
                    <a:bodyPr/>
                    <a:lstStyle/>
                    <a:p>
                      <a:r>
                        <a:rPr lang="en-IN" sz="100"/>
                        <a:t>NaN</a:t>
                      </a:r>
                    </a:p>
                  </a:txBody>
                  <a:tcPr marL="7515" marR="7515" marT="3758" marB="3758" anchor="ctr">
                    <a:lnL>
                      <a:noFill/>
                    </a:lnL>
                    <a:lnR>
                      <a:noFill/>
                    </a:lnR>
                    <a:lnT>
                      <a:noFill/>
                    </a:lnT>
                    <a:lnB>
                      <a:noFill/>
                    </a:lnB>
                  </a:tcPr>
                </a:tc>
                <a:extLst>
                  <a:ext uri="{0D108BD9-81ED-4DB2-BD59-A6C34878D82A}">
                    <a16:rowId xmlns:a16="http://schemas.microsoft.com/office/drawing/2014/main" val="10009"/>
                  </a:ext>
                </a:extLst>
              </a:tr>
              <a:tr h="413340">
                <a:tc>
                  <a:txBody>
                    <a:bodyPr/>
                    <a:lstStyle/>
                    <a:p>
                      <a:r>
                        <a:rPr lang="en-IN" sz="100"/>
                        <a:t>42303</a:t>
                      </a:r>
                    </a:p>
                  </a:txBody>
                  <a:tcPr marL="7515" marR="7515" marT="3758" marB="3758" anchor="ctr">
                    <a:lnL>
                      <a:noFill/>
                    </a:lnL>
                    <a:lnR>
                      <a:noFill/>
                    </a:lnR>
                    <a:lnT>
                      <a:noFill/>
                    </a:lnT>
                    <a:lnB>
                      <a:noFill/>
                    </a:lnB>
                  </a:tcPr>
                </a:tc>
                <a:tc>
                  <a:txBody>
                    <a:bodyPr/>
                    <a:lstStyle/>
                    <a:p>
                      <a:r>
                        <a:rPr lang="en-IN" sz="100"/>
                        <a:t>0.477</a:t>
                      </a:r>
                    </a:p>
                  </a:txBody>
                  <a:tcPr marL="7515" marR="7515" marT="3758" marB="3758" anchor="ctr">
                    <a:lnL>
                      <a:noFill/>
                    </a:lnL>
                    <a:lnR>
                      <a:noFill/>
                    </a:lnR>
                    <a:lnT>
                      <a:noFill/>
                    </a:lnT>
                    <a:lnB>
                      <a:noFill/>
                    </a:lnB>
                  </a:tcPr>
                </a:tc>
                <a:tc>
                  <a:txBody>
                    <a:bodyPr/>
                    <a:lstStyle/>
                    <a:p>
                      <a:r>
                        <a:rPr lang="en-IN" sz="100"/>
                        <a:t>0.921</a:t>
                      </a:r>
                    </a:p>
                  </a:txBody>
                  <a:tcPr marL="7515" marR="7515" marT="3758" marB="3758" anchor="ctr">
                    <a:lnL>
                      <a:noFill/>
                    </a:lnL>
                    <a:lnR>
                      <a:noFill/>
                    </a:lnR>
                    <a:lnT>
                      <a:noFill/>
                    </a:lnT>
                    <a:lnB>
                      <a:noFill/>
                    </a:lnB>
                  </a:tcPr>
                </a:tc>
                <a:tc>
                  <a:txBody>
                    <a:bodyPr/>
                    <a:lstStyle/>
                    <a:p>
                      <a:r>
                        <a:rPr lang="en-IN" sz="100"/>
                        <a:t>6</a:t>
                      </a:r>
                    </a:p>
                  </a:txBody>
                  <a:tcPr marL="7515" marR="7515" marT="3758" marB="3758" anchor="ctr">
                    <a:lnL>
                      <a:noFill/>
                    </a:lnL>
                    <a:lnR>
                      <a:noFill/>
                    </a:lnR>
                    <a:lnT>
                      <a:noFill/>
                    </a:lnT>
                    <a:lnB>
                      <a:noFill/>
                    </a:lnB>
                  </a:tcPr>
                </a:tc>
                <a:tc>
                  <a:txBody>
                    <a:bodyPr/>
                    <a:lstStyle/>
                    <a:p>
                      <a:r>
                        <a:rPr lang="en-IN" sz="100"/>
                        <a:t>-4.777</a:t>
                      </a:r>
                    </a:p>
                  </a:txBody>
                  <a:tcPr marL="7515" marR="7515" marT="3758" marB="3758" anchor="ctr">
                    <a:lnL>
                      <a:noFill/>
                    </a:lnL>
                    <a:lnR>
                      <a:noFill/>
                    </a:lnR>
                    <a:lnT>
                      <a:noFill/>
                    </a:lnT>
                    <a:lnB>
                      <a:noFill/>
                    </a:lnB>
                  </a:tcPr>
                </a:tc>
                <a:tc>
                  <a:txBody>
                    <a:bodyPr/>
                    <a:lstStyle/>
                    <a:p>
                      <a:r>
                        <a:rPr lang="en-IN" sz="100"/>
                        <a:t>0</a:t>
                      </a:r>
                    </a:p>
                  </a:txBody>
                  <a:tcPr marL="7515" marR="7515" marT="3758" marB="3758" anchor="ctr">
                    <a:lnL>
                      <a:noFill/>
                    </a:lnL>
                    <a:lnR>
                      <a:noFill/>
                    </a:lnR>
                    <a:lnT>
                      <a:noFill/>
                    </a:lnT>
                    <a:lnB>
                      <a:noFill/>
                    </a:lnB>
                  </a:tcPr>
                </a:tc>
                <a:tc>
                  <a:txBody>
                    <a:bodyPr/>
                    <a:lstStyle/>
                    <a:p>
                      <a:r>
                        <a:rPr lang="en-IN" sz="100"/>
                        <a:t>0.0392</a:t>
                      </a:r>
                    </a:p>
                  </a:txBody>
                  <a:tcPr marL="7515" marR="7515" marT="3758" marB="3758" anchor="ctr">
                    <a:lnL>
                      <a:noFill/>
                    </a:lnL>
                    <a:lnR>
                      <a:noFill/>
                    </a:lnR>
                    <a:lnT>
                      <a:noFill/>
                    </a:lnT>
                    <a:lnB>
                      <a:noFill/>
                    </a:lnB>
                  </a:tcPr>
                </a:tc>
                <a:tc>
                  <a:txBody>
                    <a:bodyPr/>
                    <a:lstStyle/>
                    <a:p>
                      <a:r>
                        <a:rPr lang="en-IN" sz="100"/>
                        <a:t>0.000551</a:t>
                      </a:r>
                    </a:p>
                  </a:txBody>
                  <a:tcPr marL="7515" marR="7515" marT="3758" marB="3758" anchor="ctr">
                    <a:lnL>
                      <a:noFill/>
                    </a:lnL>
                    <a:lnR>
                      <a:noFill/>
                    </a:lnR>
                    <a:lnT>
                      <a:noFill/>
                    </a:lnT>
                    <a:lnB>
                      <a:noFill/>
                    </a:lnB>
                  </a:tcPr>
                </a:tc>
                <a:tc>
                  <a:txBody>
                    <a:bodyPr/>
                    <a:lstStyle/>
                    <a:p>
                      <a:r>
                        <a:rPr lang="en-IN" sz="100"/>
                        <a:t>0.029600</a:t>
                      </a:r>
                    </a:p>
                  </a:txBody>
                  <a:tcPr marL="7515" marR="7515" marT="3758" marB="3758" anchor="ctr">
                    <a:lnL>
                      <a:noFill/>
                    </a:lnL>
                    <a:lnR>
                      <a:noFill/>
                    </a:lnR>
                    <a:lnT>
                      <a:noFill/>
                    </a:lnT>
                    <a:lnB>
                      <a:noFill/>
                    </a:lnB>
                  </a:tcPr>
                </a:tc>
                <a:tc>
                  <a:txBody>
                    <a:bodyPr/>
                    <a:lstStyle/>
                    <a:p>
                      <a:r>
                        <a:rPr lang="en-IN" sz="100"/>
                        <a:t>0.0575</a:t>
                      </a:r>
                    </a:p>
                  </a:txBody>
                  <a:tcPr marL="7515" marR="7515" marT="3758" marB="3758" anchor="ctr">
                    <a:lnL>
                      <a:noFill/>
                    </a:lnL>
                    <a:lnR>
                      <a:noFill/>
                    </a:lnR>
                    <a:lnT>
                      <a:noFill/>
                    </a:lnT>
                    <a:lnB>
                      <a:noFill/>
                    </a:lnB>
                  </a:tcPr>
                </a:tc>
                <a:tc>
                  <a:txBody>
                    <a:bodyPr/>
                    <a:lstStyle/>
                    <a:p>
                      <a:r>
                        <a:rPr lang="en-IN" sz="100"/>
                        <a:t>0.4880</a:t>
                      </a:r>
                    </a:p>
                  </a:txBody>
                  <a:tcPr marL="7515" marR="7515" marT="3758" marB="3758" anchor="ctr">
                    <a:lnL>
                      <a:noFill/>
                    </a:lnL>
                    <a:lnR>
                      <a:noFill/>
                    </a:lnR>
                    <a:lnT>
                      <a:noFill/>
                    </a:lnT>
                    <a:lnB>
                      <a:noFill/>
                    </a:lnB>
                  </a:tcPr>
                </a:tc>
                <a:tc>
                  <a:txBody>
                    <a:bodyPr/>
                    <a:lstStyle/>
                    <a:p>
                      <a:r>
                        <a:rPr lang="en-IN" sz="100"/>
                        <a:t>150.042</a:t>
                      </a:r>
                    </a:p>
                  </a:txBody>
                  <a:tcPr marL="7515" marR="7515" marT="3758" marB="3758" anchor="ctr">
                    <a:lnL>
                      <a:noFill/>
                    </a:lnL>
                    <a:lnR>
                      <a:noFill/>
                    </a:lnR>
                    <a:lnT>
                      <a:noFill/>
                    </a:lnT>
                    <a:lnB>
                      <a:noFill/>
                    </a:lnB>
                  </a:tcPr>
                </a:tc>
                <a:tc>
                  <a:txBody>
                    <a:bodyPr/>
                    <a:lstStyle/>
                    <a:p>
                      <a:r>
                        <a:rPr lang="en-IN" sz="100"/>
                        <a:t>audio_features</a:t>
                      </a:r>
                    </a:p>
                  </a:txBody>
                  <a:tcPr marL="7515" marR="7515" marT="3758" marB="3758" anchor="ctr">
                    <a:lnL>
                      <a:noFill/>
                    </a:lnL>
                    <a:lnR>
                      <a:noFill/>
                    </a:lnR>
                    <a:lnT>
                      <a:noFill/>
                    </a:lnT>
                    <a:lnB>
                      <a:noFill/>
                    </a:lnB>
                  </a:tcPr>
                </a:tc>
                <a:tc>
                  <a:txBody>
                    <a:bodyPr/>
                    <a:lstStyle/>
                    <a:p>
                      <a:r>
                        <a:rPr lang="en-IN" sz="100"/>
                        <a:t>6HXgExFVuE1c3cq9QjFCcU</a:t>
                      </a:r>
                    </a:p>
                  </a:txBody>
                  <a:tcPr marL="7515" marR="7515" marT="3758" marB="3758" anchor="ctr">
                    <a:lnL>
                      <a:noFill/>
                    </a:lnL>
                    <a:lnR>
                      <a:noFill/>
                    </a:lnR>
                    <a:lnT>
                      <a:noFill/>
                    </a:lnT>
                    <a:lnB>
                      <a:noFill/>
                    </a:lnB>
                  </a:tcPr>
                </a:tc>
                <a:tc>
                  <a:txBody>
                    <a:bodyPr/>
                    <a:lstStyle/>
                    <a:p>
                      <a:r>
                        <a:rPr lang="en-IN" sz="100"/>
                        <a:t>spotify:track:6HXgExFVuE1c3cq9QjFCcU</a:t>
                      </a:r>
                    </a:p>
                  </a:txBody>
                  <a:tcPr marL="7515" marR="7515" marT="3758" marB="3758" anchor="ctr">
                    <a:lnL>
                      <a:noFill/>
                    </a:lnL>
                    <a:lnR>
                      <a:noFill/>
                    </a:lnR>
                    <a:lnT>
                      <a:noFill/>
                    </a:lnT>
                    <a:lnB>
                      <a:noFill/>
                    </a:lnB>
                  </a:tcPr>
                </a:tc>
                <a:tc>
                  <a:txBody>
                    <a:bodyPr/>
                    <a:lstStyle/>
                    <a:p>
                      <a:r>
                        <a:rPr lang="en-IN" sz="100"/>
                        <a:t>https://api.spotify.com/v1/tracks/6HXgExFVuE1c...</a:t>
                      </a:r>
                    </a:p>
                  </a:txBody>
                  <a:tcPr marL="7515" marR="7515" marT="3758" marB="3758" anchor="ctr">
                    <a:lnL>
                      <a:noFill/>
                    </a:lnL>
                    <a:lnR>
                      <a:noFill/>
                    </a:lnR>
                    <a:lnT>
                      <a:noFill/>
                    </a:lnT>
                    <a:lnB>
                      <a:noFill/>
                    </a:lnB>
                  </a:tcPr>
                </a:tc>
                <a:tc>
                  <a:txBody>
                    <a:bodyPr/>
                    <a:lstStyle/>
                    <a:p>
                      <a:r>
                        <a:rPr lang="en-IN" sz="100"/>
                        <a:t>https://api.spotify.com/v1/audio-analysis/6HXg...</a:t>
                      </a:r>
                    </a:p>
                  </a:txBody>
                  <a:tcPr marL="7515" marR="7515" marT="3758" marB="3758" anchor="ctr">
                    <a:lnL>
                      <a:noFill/>
                    </a:lnL>
                    <a:lnR>
                      <a:noFill/>
                    </a:lnR>
                    <a:lnT>
                      <a:noFill/>
                    </a:lnT>
                    <a:lnB>
                      <a:noFill/>
                    </a:lnB>
                  </a:tcPr>
                </a:tc>
                <a:tc>
                  <a:txBody>
                    <a:bodyPr/>
                    <a:lstStyle/>
                    <a:p>
                      <a:r>
                        <a:rPr lang="en-IN" sz="100"/>
                        <a:t>323200</a:t>
                      </a:r>
                    </a:p>
                  </a:txBody>
                  <a:tcPr marL="7515" marR="7515" marT="3758" marB="3758" anchor="ctr">
                    <a:lnL>
                      <a:noFill/>
                    </a:lnL>
                    <a:lnR>
                      <a:noFill/>
                    </a:lnR>
                    <a:lnT>
                      <a:noFill/>
                    </a:lnT>
                    <a:lnB>
                      <a:noFill/>
                    </a:lnB>
                  </a:tcPr>
                </a:tc>
                <a:tc>
                  <a:txBody>
                    <a:bodyPr/>
                    <a:lstStyle/>
                    <a:p>
                      <a:r>
                        <a:rPr lang="en-IN" sz="100"/>
                        <a:t>4</a:t>
                      </a:r>
                    </a:p>
                  </a:txBody>
                  <a:tcPr marL="7515" marR="7515" marT="3758" marB="3758" anchor="ctr">
                    <a:lnL>
                      <a:noFill/>
                    </a:lnL>
                    <a:lnR>
                      <a:noFill/>
                    </a:lnR>
                    <a:lnT>
                      <a:noFill/>
                    </a:lnT>
                    <a:lnB>
                      <a:noFill/>
                    </a:lnB>
                  </a:tcPr>
                </a:tc>
                <a:tc>
                  <a:txBody>
                    <a:bodyPr/>
                    <a:lstStyle/>
                    <a:p>
                      <a:r>
                        <a:rPr lang="en-IN" sz="100"/>
                        <a:t>hardstyle</a:t>
                      </a:r>
                    </a:p>
                  </a:txBody>
                  <a:tcPr marL="7515" marR="7515" marT="3758" marB="3758" anchor="ctr">
                    <a:lnL>
                      <a:noFill/>
                    </a:lnL>
                    <a:lnR>
                      <a:noFill/>
                    </a:lnR>
                    <a:lnT>
                      <a:noFill/>
                    </a:lnT>
                    <a:lnB>
                      <a:noFill/>
                    </a:lnB>
                  </a:tcPr>
                </a:tc>
                <a:tc>
                  <a:txBody>
                    <a:bodyPr/>
                    <a:lstStyle/>
                    <a:p>
                      <a:r>
                        <a:rPr lang="en-IN" sz="100"/>
                        <a:t>NaN</a:t>
                      </a:r>
                    </a:p>
                  </a:txBody>
                  <a:tcPr marL="7515" marR="7515" marT="3758" marB="3758" anchor="ctr">
                    <a:lnL>
                      <a:noFill/>
                    </a:lnL>
                    <a:lnR>
                      <a:noFill/>
                    </a:lnR>
                    <a:lnT>
                      <a:noFill/>
                    </a:lnT>
                    <a:lnB>
                      <a:noFill/>
                    </a:lnB>
                  </a:tcPr>
                </a:tc>
                <a:extLst>
                  <a:ext uri="{0D108BD9-81ED-4DB2-BD59-A6C34878D82A}">
                    <a16:rowId xmlns:a16="http://schemas.microsoft.com/office/drawing/2014/main" val="10010"/>
                  </a:ext>
                </a:extLst>
              </a:tr>
              <a:tr h="435885">
                <a:tc>
                  <a:txBody>
                    <a:bodyPr/>
                    <a:lstStyle/>
                    <a:p>
                      <a:r>
                        <a:rPr lang="en-IN" sz="100"/>
                        <a:t>42304</a:t>
                      </a:r>
                    </a:p>
                  </a:txBody>
                  <a:tcPr marL="7515" marR="7515" marT="3758" marB="3758" anchor="ctr">
                    <a:lnL>
                      <a:noFill/>
                    </a:lnL>
                    <a:lnR>
                      <a:noFill/>
                    </a:lnR>
                    <a:lnT>
                      <a:noFill/>
                    </a:lnT>
                    <a:lnB>
                      <a:noFill/>
                    </a:lnB>
                  </a:tcPr>
                </a:tc>
                <a:tc>
                  <a:txBody>
                    <a:bodyPr/>
                    <a:lstStyle/>
                    <a:p>
                      <a:r>
                        <a:rPr lang="en-IN" sz="100"/>
                        <a:t>0.529</a:t>
                      </a:r>
                    </a:p>
                  </a:txBody>
                  <a:tcPr marL="7515" marR="7515" marT="3758" marB="3758" anchor="ctr">
                    <a:lnL>
                      <a:noFill/>
                    </a:lnL>
                    <a:lnR>
                      <a:noFill/>
                    </a:lnR>
                    <a:lnT>
                      <a:noFill/>
                    </a:lnT>
                    <a:lnB>
                      <a:noFill/>
                    </a:lnB>
                  </a:tcPr>
                </a:tc>
                <a:tc>
                  <a:txBody>
                    <a:bodyPr/>
                    <a:lstStyle/>
                    <a:p>
                      <a:r>
                        <a:rPr lang="en-IN" sz="100"/>
                        <a:t>0.945</a:t>
                      </a:r>
                    </a:p>
                  </a:txBody>
                  <a:tcPr marL="7515" marR="7515" marT="3758" marB="3758" anchor="ctr">
                    <a:lnL>
                      <a:noFill/>
                    </a:lnL>
                    <a:lnR>
                      <a:noFill/>
                    </a:lnR>
                    <a:lnT>
                      <a:noFill/>
                    </a:lnT>
                    <a:lnB>
                      <a:noFill/>
                    </a:lnB>
                  </a:tcPr>
                </a:tc>
                <a:tc>
                  <a:txBody>
                    <a:bodyPr/>
                    <a:lstStyle/>
                    <a:p>
                      <a:r>
                        <a:rPr lang="en-IN" sz="100"/>
                        <a:t>9</a:t>
                      </a:r>
                    </a:p>
                  </a:txBody>
                  <a:tcPr marL="7515" marR="7515" marT="3758" marB="3758" anchor="ctr">
                    <a:lnL>
                      <a:noFill/>
                    </a:lnL>
                    <a:lnR>
                      <a:noFill/>
                    </a:lnR>
                    <a:lnT>
                      <a:noFill/>
                    </a:lnT>
                    <a:lnB>
                      <a:noFill/>
                    </a:lnB>
                  </a:tcPr>
                </a:tc>
                <a:tc>
                  <a:txBody>
                    <a:bodyPr/>
                    <a:lstStyle/>
                    <a:p>
                      <a:r>
                        <a:rPr lang="en-IN" sz="100"/>
                        <a:t>-5.862</a:t>
                      </a:r>
                    </a:p>
                  </a:txBody>
                  <a:tcPr marL="7515" marR="7515" marT="3758" marB="3758" anchor="ctr">
                    <a:lnL>
                      <a:noFill/>
                    </a:lnL>
                    <a:lnR>
                      <a:noFill/>
                    </a:lnR>
                    <a:lnT>
                      <a:noFill/>
                    </a:lnT>
                    <a:lnB>
                      <a:noFill/>
                    </a:lnB>
                  </a:tcPr>
                </a:tc>
                <a:tc>
                  <a:txBody>
                    <a:bodyPr/>
                    <a:lstStyle/>
                    <a:p>
                      <a:r>
                        <a:rPr lang="en-IN" sz="100"/>
                        <a:t>1</a:t>
                      </a:r>
                    </a:p>
                  </a:txBody>
                  <a:tcPr marL="7515" marR="7515" marT="3758" marB="3758" anchor="ctr">
                    <a:lnL>
                      <a:noFill/>
                    </a:lnL>
                    <a:lnR>
                      <a:noFill/>
                    </a:lnR>
                    <a:lnT>
                      <a:noFill/>
                    </a:lnT>
                    <a:lnB>
                      <a:noFill/>
                    </a:lnB>
                  </a:tcPr>
                </a:tc>
                <a:tc>
                  <a:txBody>
                    <a:bodyPr/>
                    <a:lstStyle/>
                    <a:p>
                      <a:r>
                        <a:rPr lang="en-IN" sz="100"/>
                        <a:t>0.0615</a:t>
                      </a:r>
                    </a:p>
                  </a:txBody>
                  <a:tcPr marL="7515" marR="7515" marT="3758" marB="3758" anchor="ctr">
                    <a:lnL>
                      <a:noFill/>
                    </a:lnL>
                    <a:lnR>
                      <a:noFill/>
                    </a:lnR>
                    <a:lnT>
                      <a:noFill/>
                    </a:lnT>
                    <a:lnB>
                      <a:noFill/>
                    </a:lnB>
                  </a:tcPr>
                </a:tc>
                <a:tc>
                  <a:txBody>
                    <a:bodyPr/>
                    <a:lstStyle/>
                    <a:p>
                      <a:r>
                        <a:rPr lang="en-IN" sz="100"/>
                        <a:t>0.001890</a:t>
                      </a:r>
                    </a:p>
                  </a:txBody>
                  <a:tcPr marL="7515" marR="7515" marT="3758" marB="3758" anchor="ctr">
                    <a:lnL>
                      <a:noFill/>
                    </a:lnL>
                    <a:lnR>
                      <a:noFill/>
                    </a:lnR>
                    <a:lnT>
                      <a:noFill/>
                    </a:lnT>
                    <a:lnB>
                      <a:noFill/>
                    </a:lnB>
                  </a:tcPr>
                </a:tc>
                <a:tc>
                  <a:txBody>
                    <a:bodyPr/>
                    <a:lstStyle/>
                    <a:p>
                      <a:r>
                        <a:rPr lang="en-IN" sz="100"/>
                        <a:t>0.000055</a:t>
                      </a:r>
                    </a:p>
                  </a:txBody>
                  <a:tcPr marL="7515" marR="7515" marT="3758" marB="3758" anchor="ctr">
                    <a:lnL>
                      <a:noFill/>
                    </a:lnL>
                    <a:lnR>
                      <a:noFill/>
                    </a:lnR>
                    <a:lnT>
                      <a:noFill/>
                    </a:lnT>
                    <a:lnB>
                      <a:noFill/>
                    </a:lnB>
                  </a:tcPr>
                </a:tc>
                <a:tc>
                  <a:txBody>
                    <a:bodyPr/>
                    <a:lstStyle/>
                    <a:p>
                      <a:r>
                        <a:rPr lang="en-IN" sz="100"/>
                        <a:t>0.4140</a:t>
                      </a:r>
                    </a:p>
                  </a:txBody>
                  <a:tcPr marL="7515" marR="7515" marT="3758" marB="3758" anchor="ctr">
                    <a:lnL>
                      <a:noFill/>
                    </a:lnL>
                    <a:lnR>
                      <a:noFill/>
                    </a:lnR>
                    <a:lnT>
                      <a:noFill/>
                    </a:lnT>
                    <a:lnB>
                      <a:noFill/>
                    </a:lnB>
                  </a:tcPr>
                </a:tc>
                <a:tc>
                  <a:txBody>
                    <a:bodyPr/>
                    <a:lstStyle/>
                    <a:p>
                      <a:r>
                        <a:rPr lang="en-IN" sz="100"/>
                        <a:t>0.1340</a:t>
                      </a:r>
                    </a:p>
                  </a:txBody>
                  <a:tcPr marL="7515" marR="7515" marT="3758" marB="3758" anchor="ctr">
                    <a:lnL>
                      <a:noFill/>
                    </a:lnL>
                    <a:lnR>
                      <a:noFill/>
                    </a:lnR>
                    <a:lnT>
                      <a:noFill/>
                    </a:lnT>
                    <a:lnB>
                      <a:noFill/>
                    </a:lnB>
                  </a:tcPr>
                </a:tc>
                <a:tc>
                  <a:txBody>
                    <a:bodyPr/>
                    <a:lstStyle/>
                    <a:p>
                      <a:r>
                        <a:rPr lang="en-IN" sz="100"/>
                        <a:t>155.047</a:t>
                      </a:r>
                    </a:p>
                  </a:txBody>
                  <a:tcPr marL="7515" marR="7515" marT="3758" marB="3758" anchor="ctr">
                    <a:lnL>
                      <a:noFill/>
                    </a:lnL>
                    <a:lnR>
                      <a:noFill/>
                    </a:lnR>
                    <a:lnT>
                      <a:noFill/>
                    </a:lnT>
                    <a:lnB>
                      <a:noFill/>
                    </a:lnB>
                  </a:tcPr>
                </a:tc>
                <a:tc>
                  <a:txBody>
                    <a:bodyPr/>
                    <a:lstStyle/>
                    <a:p>
                      <a:r>
                        <a:rPr lang="en-IN" sz="100"/>
                        <a:t>audio_features</a:t>
                      </a:r>
                    </a:p>
                  </a:txBody>
                  <a:tcPr marL="7515" marR="7515" marT="3758" marB="3758" anchor="ctr">
                    <a:lnL>
                      <a:noFill/>
                    </a:lnL>
                    <a:lnR>
                      <a:noFill/>
                    </a:lnR>
                    <a:lnT>
                      <a:noFill/>
                    </a:lnT>
                    <a:lnB>
                      <a:noFill/>
                    </a:lnB>
                  </a:tcPr>
                </a:tc>
                <a:tc>
                  <a:txBody>
                    <a:bodyPr/>
                    <a:lstStyle/>
                    <a:p>
                      <a:r>
                        <a:rPr lang="en-IN" sz="100"/>
                        <a:t>6MAAMZImxcvYhRnxDLTufD</a:t>
                      </a:r>
                    </a:p>
                  </a:txBody>
                  <a:tcPr marL="7515" marR="7515" marT="3758" marB="3758" anchor="ctr">
                    <a:lnL>
                      <a:noFill/>
                    </a:lnL>
                    <a:lnR>
                      <a:noFill/>
                    </a:lnR>
                    <a:lnT>
                      <a:noFill/>
                    </a:lnT>
                    <a:lnB>
                      <a:noFill/>
                    </a:lnB>
                  </a:tcPr>
                </a:tc>
                <a:tc>
                  <a:txBody>
                    <a:bodyPr/>
                    <a:lstStyle/>
                    <a:p>
                      <a:r>
                        <a:rPr lang="en-IN" sz="100"/>
                        <a:t>spotify:track:6MAAMZImxcvYhRnxDLTufD</a:t>
                      </a:r>
                    </a:p>
                  </a:txBody>
                  <a:tcPr marL="7515" marR="7515" marT="3758" marB="3758" anchor="ctr">
                    <a:lnL>
                      <a:noFill/>
                    </a:lnL>
                    <a:lnR>
                      <a:noFill/>
                    </a:lnR>
                    <a:lnT>
                      <a:noFill/>
                    </a:lnT>
                    <a:lnB>
                      <a:noFill/>
                    </a:lnB>
                  </a:tcPr>
                </a:tc>
                <a:tc>
                  <a:txBody>
                    <a:bodyPr/>
                    <a:lstStyle/>
                    <a:p>
                      <a:r>
                        <a:rPr lang="en-IN" sz="100"/>
                        <a:t>https://api.spotify.com/v1/tracks/6MAAMZImxcvY...</a:t>
                      </a:r>
                    </a:p>
                  </a:txBody>
                  <a:tcPr marL="7515" marR="7515" marT="3758" marB="3758" anchor="ctr">
                    <a:lnL>
                      <a:noFill/>
                    </a:lnL>
                    <a:lnR>
                      <a:noFill/>
                    </a:lnR>
                    <a:lnT>
                      <a:noFill/>
                    </a:lnT>
                    <a:lnB>
                      <a:noFill/>
                    </a:lnB>
                  </a:tcPr>
                </a:tc>
                <a:tc>
                  <a:txBody>
                    <a:bodyPr/>
                    <a:lstStyle/>
                    <a:p>
                      <a:r>
                        <a:rPr lang="en-IN" sz="100"/>
                        <a:t>https://api.spotify.com/v1/audio-analysis/6MAA...</a:t>
                      </a:r>
                    </a:p>
                  </a:txBody>
                  <a:tcPr marL="7515" marR="7515" marT="3758" marB="3758" anchor="ctr">
                    <a:lnL>
                      <a:noFill/>
                    </a:lnL>
                    <a:lnR>
                      <a:noFill/>
                    </a:lnR>
                    <a:lnT>
                      <a:noFill/>
                    </a:lnT>
                    <a:lnB>
                      <a:noFill/>
                    </a:lnB>
                  </a:tcPr>
                </a:tc>
                <a:tc>
                  <a:txBody>
                    <a:bodyPr/>
                    <a:lstStyle/>
                    <a:p>
                      <a:r>
                        <a:rPr lang="en-IN" sz="100"/>
                        <a:t>162161</a:t>
                      </a:r>
                    </a:p>
                  </a:txBody>
                  <a:tcPr marL="7515" marR="7515" marT="3758" marB="3758" anchor="ctr">
                    <a:lnL>
                      <a:noFill/>
                    </a:lnL>
                    <a:lnR>
                      <a:noFill/>
                    </a:lnR>
                    <a:lnT>
                      <a:noFill/>
                    </a:lnT>
                    <a:lnB>
                      <a:noFill/>
                    </a:lnB>
                  </a:tcPr>
                </a:tc>
                <a:tc>
                  <a:txBody>
                    <a:bodyPr/>
                    <a:lstStyle/>
                    <a:p>
                      <a:r>
                        <a:rPr lang="en-IN" sz="100"/>
                        <a:t>4</a:t>
                      </a:r>
                    </a:p>
                  </a:txBody>
                  <a:tcPr marL="7515" marR="7515" marT="3758" marB="3758" anchor="ctr">
                    <a:lnL>
                      <a:noFill/>
                    </a:lnL>
                    <a:lnR>
                      <a:noFill/>
                    </a:lnR>
                    <a:lnT>
                      <a:noFill/>
                    </a:lnT>
                    <a:lnB>
                      <a:noFill/>
                    </a:lnB>
                  </a:tcPr>
                </a:tc>
                <a:tc>
                  <a:txBody>
                    <a:bodyPr/>
                    <a:lstStyle/>
                    <a:p>
                      <a:r>
                        <a:rPr lang="en-IN" sz="100"/>
                        <a:t>hardstyle</a:t>
                      </a:r>
                    </a:p>
                  </a:txBody>
                  <a:tcPr marL="7515" marR="7515" marT="3758" marB="3758" anchor="ctr">
                    <a:lnL>
                      <a:noFill/>
                    </a:lnL>
                    <a:lnR>
                      <a:noFill/>
                    </a:lnR>
                    <a:lnT>
                      <a:noFill/>
                    </a:lnT>
                    <a:lnB>
                      <a:noFill/>
                    </a:lnB>
                  </a:tcPr>
                </a:tc>
                <a:tc>
                  <a:txBody>
                    <a:bodyPr/>
                    <a:lstStyle/>
                    <a:p>
                      <a:r>
                        <a:rPr lang="en-IN" sz="100" dirty="0" err="1"/>
                        <a:t>NaN</a:t>
                      </a:r>
                      <a:endParaRPr lang="en-IN" sz="100" dirty="0"/>
                    </a:p>
                  </a:txBody>
                  <a:tcPr marL="7515" marR="7515" marT="3758" marB="3758" anchor="ctr">
                    <a:lnL>
                      <a:noFill/>
                    </a:lnL>
                    <a:lnR>
                      <a:noFill/>
                    </a:lnR>
                    <a:lnT>
                      <a:noFill/>
                    </a:lnT>
                    <a:lnB>
                      <a:noFill/>
                    </a:lnB>
                  </a:tcPr>
                </a:tc>
                <a:extLst>
                  <a:ext uri="{0D108BD9-81ED-4DB2-BD59-A6C34878D82A}">
                    <a16:rowId xmlns:a16="http://schemas.microsoft.com/office/drawing/2014/main" val="10011"/>
                  </a:ext>
                </a:extLst>
              </a:tr>
            </a:tbl>
          </a:graphicData>
        </a:graphic>
      </p:graphicFrame>
      <p:sp>
        <p:nvSpPr>
          <p:cNvPr id="5" name="Rectangle 1"/>
          <p:cNvSpPr>
            <a:spLocks noChangeArrowheads="1"/>
          </p:cNvSpPr>
          <p:nvPr/>
        </p:nvSpPr>
        <p:spPr bwMode="auto">
          <a:xfrm>
            <a:off x="5664200" y="1921833"/>
            <a:ext cx="21672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p:cNvSpPr txBox="1"/>
          <p:nvPr/>
        </p:nvSpPr>
        <p:spPr>
          <a:xfrm>
            <a:off x="1046922" y="1855304"/>
            <a:ext cx="184731" cy="369332"/>
          </a:xfrm>
          <a:prstGeom prst="rect">
            <a:avLst/>
          </a:prstGeom>
          <a:noFill/>
        </p:spPr>
        <p:txBody>
          <a:bodyPr wrap="none" rtlCol="0">
            <a:spAutoFit/>
          </a:bodyPr>
          <a:lstStyle/>
          <a:p>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539" y="1678144"/>
            <a:ext cx="9526329" cy="4667901"/>
          </a:xfrm>
          <a:prstGeom prst="rect">
            <a:avLst/>
          </a:prstGeom>
        </p:spPr>
      </p:pic>
    </p:spTree>
    <p:extLst>
      <p:ext uri="{BB962C8B-B14F-4D97-AF65-F5344CB8AC3E}">
        <p14:creationId xmlns:p14="http://schemas.microsoft.com/office/powerpoint/2010/main" val="2361077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Understanding:</a:t>
            </a:r>
            <a:endParaRPr lang="en-IN" dirty="0"/>
          </a:p>
        </p:txBody>
      </p:sp>
      <p:sp>
        <p:nvSpPr>
          <p:cNvPr id="3" name="TextBox 2"/>
          <p:cNvSpPr txBox="1"/>
          <p:nvPr/>
        </p:nvSpPr>
        <p:spPr>
          <a:xfrm>
            <a:off x="553792" y="2537138"/>
            <a:ext cx="184731" cy="369332"/>
          </a:xfrm>
          <a:prstGeom prst="rect">
            <a:avLst/>
          </a:prstGeom>
          <a:noFill/>
        </p:spPr>
        <p:txBody>
          <a:bodyPr wrap="none" rtlCol="0">
            <a:spAutoFit/>
          </a:bodyPr>
          <a:lstStyle/>
          <a:p>
            <a:endParaRPr lang="en-IN" dirty="0"/>
          </a:p>
        </p:txBody>
      </p:sp>
      <p:sp>
        <p:nvSpPr>
          <p:cNvPr id="4" name="TextBox 3"/>
          <p:cNvSpPr txBox="1"/>
          <p:nvPr/>
        </p:nvSpPr>
        <p:spPr>
          <a:xfrm>
            <a:off x="669701" y="2060620"/>
            <a:ext cx="6663106" cy="1354217"/>
          </a:xfrm>
          <a:prstGeom prst="rect">
            <a:avLst/>
          </a:prstGeom>
          <a:noFill/>
        </p:spPr>
        <p:txBody>
          <a:bodyPr wrap="none" rtlCol="0">
            <a:spAutoFit/>
          </a:bodyPr>
          <a:lstStyle/>
          <a:p>
            <a:r>
              <a:rPr lang="en-US" sz="2400" b="1" dirty="0"/>
              <a:t>Columns/Feature of our data:</a:t>
            </a:r>
          </a:p>
          <a:p>
            <a:r>
              <a:rPr lang="en-US" sz="2000" dirty="0"/>
              <a:t>&gt;</a:t>
            </a:r>
            <a:r>
              <a:rPr lang="en-US" sz="2000" dirty="0" err="1"/>
              <a:t>Columns,energy,key,loudness,specchiness,acoustiness</a:t>
            </a:r>
            <a:r>
              <a:rPr lang="en-US" sz="2000" dirty="0"/>
              <a:t>,</a:t>
            </a:r>
          </a:p>
          <a:p>
            <a:r>
              <a:rPr lang="en-US" sz="2000" dirty="0" err="1"/>
              <a:t>Instrumentalness,liveness,valence,tempo,id,genre,song</a:t>
            </a:r>
            <a:r>
              <a:rPr lang="en-US" sz="2000" dirty="0"/>
              <a:t> name.</a:t>
            </a:r>
          </a:p>
          <a:p>
            <a:endParaRPr lang="en-IN" b="1" dirty="0"/>
          </a:p>
        </p:txBody>
      </p:sp>
      <p:sp>
        <p:nvSpPr>
          <p:cNvPr id="5" name="Rectangle 1"/>
          <p:cNvSpPr>
            <a:spLocks noChangeArrowheads="1"/>
          </p:cNvSpPr>
          <p:nvPr/>
        </p:nvSpPr>
        <p:spPr bwMode="auto">
          <a:xfrm>
            <a:off x="0" y="143961"/>
            <a:ext cx="32060" cy="1692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p:cNvSpPr txBox="1"/>
          <p:nvPr/>
        </p:nvSpPr>
        <p:spPr>
          <a:xfrm>
            <a:off x="901521" y="3429000"/>
            <a:ext cx="184731" cy="646331"/>
          </a:xfrm>
          <a:prstGeom prst="rect">
            <a:avLst/>
          </a:prstGeom>
          <a:noFill/>
        </p:spPr>
        <p:txBody>
          <a:bodyPr wrap="none" rtlCol="0">
            <a:spAutoFit/>
          </a:bodyPr>
          <a:lstStyle/>
          <a:p>
            <a:endParaRPr lang="en-US" b="1" dirty="0"/>
          </a:p>
          <a:p>
            <a:endParaRPr lang="en-IN" b="1" dirty="0"/>
          </a:p>
        </p:txBody>
      </p:sp>
      <p:sp>
        <p:nvSpPr>
          <p:cNvPr id="8" name="TextBox 7"/>
          <p:cNvSpPr txBox="1"/>
          <p:nvPr/>
        </p:nvSpPr>
        <p:spPr>
          <a:xfrm>
            <a:off x="7778839" y="2112135"/>
            <a:ext cx="1319528" cy="707886"/>
          </a:xfrm>
          <a:prstGeom prst="rect">
            <a:avLst/>
          </a:prstGeom>
          <a:noFill/>
        </p:spPr>
        <p:txBody>
          <a:bodyPr wrap="none" rtlCol="0">
            <a:spAutoFit/>
          </a:bodyPr>
          <a:lstStyle/>
          <a:p>
            <a:r>
              <a:rPr lang="en-US" sz="2000" b="1" dirty="0"/>
              <a:t>Data Type:</a:t>
            </a:r>
          </a:p>
          <a:p>
            <a:endParaRPr lang="en-IN" sz="2000" b="1"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206" y="2643848"/>
            <a:ext cx="3458058" cy="39915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793527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458</TotalTime>
  <Words>1592</Words>
  <Application>Microsoft Office PowerPoint</Application>
  <PresentationFormat>Widescreen</PresentationFormat>
  <Paragraphs>391</Paragraphs>
  <Slides>38</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Arial</vt:lpstr>
      <vt:lpstr>Calibri</vt:lpstr>
      <vt:lpstr>Century Gothic</vt:lpstr>
      <vt:lpstr>Eudoxus Sans</vt:lpstr>
      <vt:lpstr>Inter</vt:lpstr>
      <vt:lpstr>p22-mackinac-pro</vt:lpstr>
      <vt:lpstr>Times New Roman</vt:lpstr>
      <vt:lpstr>TimesNewRomanPSMT</vt:lpstr>
      <vt:lpstr>Trebuchet MS</vt:lpstr>
      <vt:lpstr>Wingdings</vt:lpstr>
      <vt:lpstr>Wingdings 3</vt:lpstr>
      <vt:lpstr>Ion Boardroom</vt:lpstr>
      <vt:lpstr>Music Recommendation System</vt:lpstr>
      <vt:lpstr>Why Music Recommendation?</vt:lpstr>
      <vt:lpstr>Importance of music recommendation system</vt:lpstr>
      <vt:lpstr>PowerPoint Presentation</vt:lpstr>
      <vt:lpstr>Project WorkFlow:</vt:lpstr>
      <vt:lpstr>Data Collection and Analysis:</vt:lpstr>
      <vt:lpstr>Data collection and Analysis:</vt:lpstr>
      <vt:lpstr>After understanding the objective of the project and then importing all the necessary libraries, we will import the required dataset in csv format. Our dataset consist of 42305 rows and 20 columns in total. </vt:lpstr>
      <vt:lpstr>Data Understanding:</vt:lpstr>
      <vt:lpstr>PowerPoint Presentation</vt:lpstr>
      <vt:lpstr>PowerPoint Presentation</vt:lpstr>
      <vt:lpstr>Exploratory Data Analysis(EDA):</vt:lpstr>
      <vt:lpstr>Data Analysis using Visualization:</vt:lpstr>
      <vt:lpstr>PowerPoint Presentation</vt:lpstr>
      <vt:lpstr>Boxplot for Visualization:</vt:lpstr>
      <vt:lpstr>Density Visualization:</vt:lpstr>
      <vt:lpstr>PowerPoint Presentation</vt:lpstr>
      <vt:lpstr>Histogram Visualization:</vt:lpstr>
      <vt:lpstr>Model Building with Recommendation Algorithms:</vt:lpstr>
      <vt:lpstr>Types of Recommendation System:</vt:lpstr>
      <vt:lpstr>PowerPoint Presentation</vt:lpstr>
      <vt:lpstr>Overview of different models: Feature(x):Danceability,energy,valence,tempo,song_name,genre,id Target(y):Duration_ms</vt:lpstr>
      <vt:lpstr>PowerPoint Presentation</vt:lpstr>
      <vt:lpstr>XBGRegressor:</vt:lpstr>
      <vt:lpstr>PowerPoint Presentation</vt:lpstr>
      <vt:lpstr>PowerPoint Presentation</vt:lpstr>
      <vt:lpstr>Creating User Item Matrix for user and Songs Genre Recommendation:</vt:lpstr>
      <vt:lpstr>Finding out the similarities between the users by using cosine similarities matrix:</vt:lpstr>
      <vt:lpstr> By Using Content Based Filtering:(Final Result)</vt:lpstr>
      <vt:lpstr>Final Model Selection </vt:lpstr>
      <vt:lpstr>Deploying the system </vt:lpstr>
      <vt:lpstr>PowerPoint Presentation</vt:lpstr>
      <vt:lpstr>PowerPoint Presentation</vt:lpstr>
      <vt:lpstr>PowerPoint Presentation</vt:lpstr>
      <vt:lpstr>Final output of User Interface </vt:lpstr>
      <vt:lpstr>PowerPoint Presentation</vt:lpstr>
      <vt:lpstr>Learnings and 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 project</dc:title>
  <dc:creator>Admin</dc:creator>
  <cp:lastModifiedBy>tejal singh</cp:lastModifiedBy>
  <cp:revision>39</cp:revision>
  <dcterms:created xsi:type="dcterms:W3CDTF">2024-02-09T11:33:32Z</dcterms:created>
  <dcterms:modified xsi:type="dcterms:W3CDTF">2024-04-01T19:17:02Z</dcterms:modified>
</cp:coreProperties>
</file>